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0" r:id="rId3"/>
    <p:sldId id="272" r:id="rId4"/>
    <p:sldId id="258" r:id="rId5"/>
    <p:sldId id="257" r:id="rId6"/>
    <p:sldId id="262" r:id="rId7"/>
    <p:sldId id="261" r:id="rId8"/>
    <p:sldId id="264" r:id="rId9"/>
    <p:sldId id="273" r:id="rId10"/>
    <p:sldId id="263" r:id="rId11"/>
    <p:sldId id="259" r:id="rId12"/>
    <p:sldId id="260" r:id="rId13"/>
    <p:sldId id="266" r:id="rId14"/>
    <p:sldId id="274" r:id="rId15"/>
    <p:sldId id="275" r:id="rId16"/>
    <p:sldId id="268" r:id="rId17"/>
    <p:sldId id="267" r:id="rId18"/>
    <p:sldId id="269" r:id="rId19"/>
    <p:sldId id="276" r:id="rId20"/>
    <p:sldId id="278" r:id="rId21"/>
    <p:sldId id="279" r:id="rId22"/>
    <p:sldId id="277"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314D7F-3639-465F-9879-E1652D52D804}" v="26" dt="2024-09-20T13:20:10.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87280-D77E-42DD-BA29-7FF66606DC8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FB97539-AE07-41B6-8325-92FE790DF2A7}">
      <dgm:prSet/>
      <dgm:spPr/>
      <dgm:t>
        <a:bodyPr/>
        <a:lstStyle/>
        <a:p>
          <a:r>
            <a:rPr lang="en-IE" dirty="0"/>
            <a:t>Nelson Mandela said “Education is the most powerful weapon which you can use to change the world”. Do you agree with this?</a:t>
          </a:r>
          <a:endParaRPr lang="en-US" dirty="0"/>
        </a:p>
      </dgm:t>
    </dgm:pt>
    <dgm:pt modelId="{9B2251D5-FCE3-4C8C-939D-C34F8E0C6AA9}" type="parTrans" cxnId="{759AD3D2-988A-4318-98B3-7DBA40B08982}">
      <dgm:prSet/>
      <dgm:spPr/>
      <dgm:t>
        <a:bodyPr/>
        <a:lstStyle/>
        <a:p>
          <a:endParaRPr lang="en-US"/>
        </a:p>
      </dgm:t>
    </dgm:pt>
    <dgm:pt modelId="{9623525D-1B9A-46F8-83F7-5B116FA83CEC}" type="sibTrans" cxnId="{759AD3D2-988A-4318-98B3-7DBA40B08982}">
      <dgm:prSet/>
      <dgm:spPr/>
      <dgm:t>
        <a:bodyPr/>
        <a:lstStyle/>
        <a:p>
          <a:endParaRPr lang="en-US"/>
        </a:p>
      </dgm:t>
    </dgm:pt>
    <dgm:pt modelId="{586DFFAC-F82C-4736-B58D-B892E57BBF93}">
      <dgm:prSet/>
      <dgm:spPr/>
      <dgm:t>
        <a:bodyPr/>
        <a:lstStyle/>
        <a:p>
          <a:r>
            <a:rPr lang="en-US" b="0" i="0" dirty="0"/>
            <a:t>Education should be available and free for all children in the world</a:t>
          </a:r>
          <a:endParaRPr lang="en-US" dirty="0"/>
        </a:p>
      </dgm:t>
    </dgm:pt>
    <dgm:pt modelId="{C8182537-EDFC-4A7B-B5B3-27F98EC23657}" type="parTrans" cxnId="{1F1874B4-9C89-4029-9166-45704B08FF72}">
      <dgm:prSet/>
      <dgm:spPr/>
      <dgm:t>
        <a:bodyPr/>
        <a:lstStyle/>
        <a:p>
          <a:endParaRPr lang="en-US"/>
        </a:p>
      </dgm:t>
    </dgm:pt>
    <dgm:pt modelId="{432C022C-5F5B-432C-8B8D-4D9BFCAEF889}" type="sibTrans" cxnId="{1F1874B4-9C89-4029-9166-45704B08FF72}">
      <dgm:prSet/>
      <dgm:spPr/>
      <dgm:t>
        <a:bodyPr/>
        <a:lstStyle/>
        <a:p>
          <a:endParaRPr lang="en-US"/>
        </a:p>
      </dgm:t>
    </dgm:pt>
    <dgm:pt modelId="{45E5AEB4-66CB-4559-8169-9DACA62CF794}">
      <dgm:prSet/>
      <dgm:spPr/>
      <dgm:t>
        <a:bodyPr/>
        <a:lstStyle/>
        <a:p>
          <a:r>
            <a:rPr lang="en-US" b="0" i="0"/>
            <a:t>Quality education for all will mean a better world</a:t>
          </a:r>
          <a:endParaRPr lang="en-US"/>
        </a:p>
      </dgm:t>
    </dgm:pt>
    <dgm:pt modelId="{6B84CDDA-5235-4AFF-BACE-8E406933F8AE}" type="parTrans" cxnId="{3E9FA2AF-5F0F-4BA0-B47A-E67B7AC42D4D}">
      <dgm:prSet/>
      <dgm:spPr/>
      <dgm:t>
        <a:bodyPr/>
        <a:lstStyle/>
        <a:p>
          <a:endParaRPr lang="en-US"/>
        </a:p>
      </dgm:t>
    </dgm:pt>
    <dgm:pt modelId="{E3723783-6309-4AA1-871C-EB3352CE2E23}" type="sibTrans" cxnId="{3E9FA2AF-5F0F-4BA0-B47A-E67B7AC42D4D}">
      <dgm:prSet/>
      <dgm:spPr/>
      <dgm:t>
        <a:bodyPr/>
        <a:lstStyle/>
        <a:p>
          <a:endParaRPr lang="en-US"/>
        </a:p>
      </dgm:t>
    </dgm:pt>
    <dgm:pt modelId="{C1ECB626-2A7F-467B-9F79-27E28A20D408}">
      <dgm:prSet/>
      <dgm:spPr/>
      <dgm:t>
        <a:bodyPr/>
        <a:lstStyle/>
        <a:p>
          <a:r>
            <a:rPr lang="en-US" b="0" i="0"/>
            <a:t>Everyone’s right to education is recognised in Ireland</a:t>
          </a:r>
          <a:endParaRPr lang="en-US"/>
        </a:p>
      </dgm:t>
    </dgm:pt>
    <dgm:pt modelId="{F46FCAAC-61DB-49CB-A55C-3095E9FD64CC}" type="parTrans" cxnId="{F36AC8E1-A9F0-4A28-8E30-19C2E97441A4}">
      <dgm:prSet/>
      <dgm:spPr/>
      <dgm:t>
        <a:bodyPr/>
        <a:lstStyle/>
        <a:p>
          <a:endParaRPr lang="en-US"/>
        </a:p>
      </dgm:t>
    </dgm:pt>
    <dgm:pt modelId="{0A7113D1-D61B-4842-8512-55DBB8F8F426}" type="sibTrans" cxnId="{F36AC8E1-A9F0-4A28-8E30-19C2E97441A4}">
      <dgm:prSet/>
      <dgm:spPr/>
      <dgm:t>
        <a:bodyPr/>
        <a:lstStyle/>
        <a:p>
          <a:endParaRPr lang="en-US"/>
        </a:p>
      </dgm:t>
    </dgm:pt>
    <dgm:pt modelId="{1CF7F23D-99A6-4363-A283-0506B0627BD5}">
      <dgm:prSet/>
      <dgm:spPr/>
      <dgm:t>
        <a:bodyPr/>
        <a:lstStyle/>
        <a:p>
          <a:r>
            <a:rPr lang="en-US" b="0" i="0" dirty="0"/>
            <a:t>If I have no food to eat, I would not care about education</a:t>
          </a:r>
          <a:endParaRPr lang="en-US" dirty="0"/>
        </a:p>
      </dgm:t>
    </dgm:pt>
    <dgm:pt modelId="{FED02DFB-71B1-4435-915B-B76A10B6069B}" type="parTrans" cxnId="{CE761467-65FA-40EB-8E42-73AF4ED7A68A}">
      <dgm:prSet/>
      <dgm:spPr/>
      <dgm:t>
        <a:bodyPr/>
        <a:lstStyle/>
        <a:p>
          <a:endParaRPr lang="en-US"/>
        </a:p>
      </dgm:t>
    </dgm:pt>
    <dgm:pt modelId="{D1085975-706E-431A-9C3E-D52A99C9C784}" type="sibTrans" cxnId="{CE761467-65FA-40EB-8E42-73AF4ED7A68A}">
      <dgm:prSet/>
      <dgm:spPr/>
      <dgm:t>
        <a:bodyPr/>
        <a:lstStyle/>
        <a:p>
          <a:endParaRPr lang="en-US"/>
        </a:p>
      </dgm:t>
    </dgm:pt>
    <dgm:pt modelId="{8170C063-3B1F-480C-B421-8B2F9C18DF20}">
      <dgm:prSet/>
      <dgm:spPr/>
      <dgm:t>
        <a:bodyPr/>
        <a:lstStyle/>
        <a:p>
          <a:r>
            <a:rPr lang="en-US" b="0" i="0"/>
            <a:t>Education in Africa has nothing to do with me</a:t>
          </a:r>
          <a:endParaRPr lang="en-US"/>
        </a:p>
      </dgm:t>
    </dgm:pt>
    <dgm:pt modelId="{18FC3C5A-47C8-4B55-9068-9FF37962A0AD}" type="parTrans" cxnId="{3A90997A-7A8B-4C1C-B10D-03386A449B99}">
      <dgm:prSet/>
      <dgm:spPr/>
      <dgm:t>
        <a:bodyPr/>
        <a:lstStyle/>
        <a:p>
          <a:endParaRPr lang="en-US"/>
        </a:p>
      </dgm:t>
    </dgm:pt>
    <dgm:pt modelId="{B4862339-5705-43D4-A250-B8CAA4C130CB}" type="sibTrans" cxnId="{3A90997A-7A8B-4C1C-B10D-03386A449B99}">
      <dgm:prSet/>
      <dgm:spPr/>
      <dgm:t>
        <a:bodyPr/>
        <a:lstStyle/>
        <a:p>
          <a:endParaRPr lang="en-US"/>
        </a:p>
      </dgm:t>
    </dgm:pt>
    <dgm:pt modelId="{D327A574-7E2C-4C26-9ABF-FE580253D103}" type="pres">
      <dgm:prSet presAssocID="{B5E87280-D77E-42DD-BA29-7FF66606DC8E}" presName="linear" presStyleCnt="0">
        <dgm:presLayoutVars>
          <dgm:animLvl val="lvl"/>
          <dgm:resizeHandles val="exact"/>
        </dgm:presLayoutVars>
      </dgm:prSet>
      <dgm:spPr/>
    </dgm:pt>
    <dgm:pt modelId="{C232D232-D216-4588-A35A-BEE14D55E295}" type="pres">
      <dgm:prSet presAssocID="{BFB97539-AE07-41B6-8325-92FE790DF2A7}" presName="parentText" presStyleLbl="node1" presStyleIdx="0" presStyleCnt="6" custLinFactY="91795" custLinFactNeighborY="100000">
        <dgm:presLayoutVars>
          <dgm:chMax val="0"/>
          <dgm:bulletEnabled val="1"/>
        </dgm:presLayoutVars>
      </dgm:prSet>
      <dgm:spPr/>
    </dgm:pt>
    <dgm:pt modelId="{607969A1-6A52-4FA7-96C9-F670BBDCD2F4}" type="pres">
      <dgm:prSet presAssocID="{9623525D-1B9A-46F8-83F7-5B116FA83CEC}" presName="spacer" presStyleCnt="0"/>
      <dgm:spPr/>
    </dgm:pt>
    <dgm:pt modelId="{359DBCC8-5F19-403B-AD3C-B1134306C929}" type="pres">
      <dgm:prSet presAssocID="{586DFFAC-F82C-4736-B58D-B892E57BBF93}" presName="parentText" presStyleLbl="node1" presStyleIdx="1" presStyleCnt="6" custLinFactY="-105404" custLinFactNeighborY="-200000">
        <dgm:presLayoutVars>
          <dgm:chMax val="0"/>
          <dgm:bulletEnabled val="1"/>
        </dgm:presLayoutVars>
      </dgm:prSet>
      <dgm:spPr/>
    </dgm:pt>
    <dgm:pt modelId="{6F0E7552-8777-4F9A-B615-E810AAE7C3B2}" type="pres">
      <dgm:prSet presAssocID="{432C022C-5F5B-432C-8B8D-4D9BFCAEF889}" presName="spacer" presStyleCnt="0"/>
      <dgm:spPr/>
    </dgm:pt>
    <dgm:pt modelId="{7169E1C3-94C6-4587-845C-15F7319A494E}" type="pres">
      <dgm:prSet presAssocID="{45E5AEB4-66CB-4559-8169-9DACA62CF794}" presName="parentText" presStyleLbl="node1" presStyleIdx="2" presStyleCnt="6">
        <dgm:presLayoutVars>
          <dgm:chMax val="0"/>
          <dgm:bulletEnabled val="1"/>
        </dgm:presLayoutVars>
      </dgm:prSet>
      <dgm:spPr/>
    </dgm:pt>
    <dgm:pt modelId="{CCC4A6B5-7613-41AE-A55B-0EEECF343189}" type="pres">
      <dgm:prSet presAssocID="{E3723783-6309-4AA1-871C-EB3352CE2E23}" presName="spacer" presStyleCnt="0"/>
      <dgm:spPr/>
    </dgm:pt>
    <dgm:pt modelId="{2AD04900-E4B2-46F2-AA00-3C075B49A78E}" type="pres">
      <dgm:prSet presAssocID="{C1ECB626-2A7F-467B-9F79-27E28A20D408}" presName="parentText" presStyleLbl="node1" presStyleIdx="3" presStyleCnt="6">
        <dgm:presLayoutVars>
          <dgm:chMax val="0"/>
          <dgm:bulletEnabled val="1"/>
        </dgm:presLayoutVars>
      </dgm:prSet>
      <dgm:spPr/>
    </dgm:pt>
    <dgm:pt modelId="{ED0C7DA3-68B7-4830-AA0B-CD9E0460C76E}" type="pres">
      <dgm:prSet presAssocID="{0A7113D1-D61B-4842-8512-55DBB8F8F426}" presName="spacer" presStyleCnt="0"/>
      <dgm:spPr/>
    </dgm:pt>
    <dgm:pt modelId="{3718DB34-F345-4605-BA92-1C39B1500DD3}" type="pres">
      <dgm:prSet presAssocID="{1CF7F23D-99A6-4363-A283-0506B0627BD5}" presName="parentText" presStyleLbl="node1" presStyleIdx="4" presStyleCnt="6">
        <dgm:presLayoutVars>
          <dgm:chMax val="0"/>
          <dgm:bulletEnabled val="1"/>
        </dgm:presLayoutVars>
      </dgm:prSet>
      <dgm:spPr/>
    </dgm:pt>
    <dgm:pt modelId="{E97B9236-B835-4C2C-A65D-812390649E56}" type="pres">
      <dgm:prSet presAssocID="{D1085975-706E-431A-9C3E-D52A99C9C784}" presName="spacer" presStyleCnt="0"/>
      <dgm:spPr/>
    </dgm:pt>
    <dgm:pt modelId="{1DF10F0C-DE85-4F3F-A453-FAB80541CAE6}" type="pres">
      <dgm:prSet presAssocID="{8170C063-3B1F-480C-B421-8B2F9C18DF20}" presName="parentText" presStyleLbl="node1" presStyleIdx="5" presStyleCnt="6">
        <dgm:presLayoutVars>
          <dgm:chMax val="0"/>
          <dgm:bulletEnabled val="1"/>
        </dgm:presLayoutVars>
      </dgm:prSet>
      <dgm:spPr/>
    </dgm:pt>
  </dgm:ptLst>
  <dgm:cxnLst>
    <dgm:cxn modelId="{009F6B02-77CB-47CF-A60C-5909FBA7D1EC}" type="presOf" srcId="{B5E87280-D77E-42DD-BA29-7FF66606DC8E}" destId="{D327A574-7E2C-4C26-9ABF-FE580253D103}" srcOrd="0" destOrd="0" presId="urn:microsoft.com/office/officeart/2005/8/layout/vList2"/>
    <dgm:cxn modelId="{02D0D606-62C9-48F3-8F70-88F2650AB6D7}" type="presOf" srcId="{BFB97539-AE07-41B6-8325-92FE790DF2A7}" destId="{C232D232-D216-4588-A35A-BEE14D55E295}" srcOrd="0" destOrd="0" presId="urn:microsoft.com/office/officeart/2005/8/layout/vList2"/>
    <dgm:cxn modelId="{1781E533-93F0-4B68-A146-39601436B8B0}" type="presOf" srcId="{1CF7F23D-99A6-4363-A283-0506B0627BD5}" destId="{3718DB34-F345-4605-BA92-1C39B1500DD3}" srcOrd="0" destOrd="0" presId="urn:microsoft.com/office/officeart/2005/8/layout/vList2"/>
    <dgm:cxn modelId="{CE761467-65FA-40EB-8E42-73AF4ED7A68A}" srcId="{B5E87280-D77E-42DD-BA29-7FF66606DC8E}" destId="{1CF7F23D-99A6-4363-A283-0506B0627BD5}" srcOrd="4" destOrd="0" parTransId="{FED02DFB-71B1-4435-915B-B76A10B6069B}" sibTransId="{D1085975-706E-431A-9C3E-D52A99C9C784}"/>
    <dgm:cxn modelId="{A5261657-49D3-4DB5-8596-DFDAA9E92F11}" type="presOf" srcId="{C1ECB626-2A7F-467B-9F79-27E28A20D408}" destId="{2AD04900-E4B2-46F2-AA00-3C075B49A78E}" srcOrd="0" destOrd="0" presId="urn:microsoft.com/office/officeart/2005/8/layout/vList2"/>
    <dgm:cxn modelId="{3A90997A-7A8B-4C1C-B10D-03386A449B99}" srcId="{B5E87280-D77E-42DD-BA29-7FF66606DC8E}" destId="{8170C063-3B1F-480C-B421-8B2F9C18DF20}" srcOrd="5" destOrd="0" parTransId="{18FC3C5A-47C8-4B55-9068-9FF37962A0AD}" sibTransId="{B4862339-5705-43D4-A250-B8CAA4C130CB}"/>
    <dgm:cxn modelId="{3A589183-9591-4AA1-97C2-ED59E0C94117}" type="presOf" srcId="{45E5AEB4-66CB-4559-8169-9DACA62CF794}" destId="{7169E1C3-94C6-4587-845C-15F7319A494E}" srcOrd="0" destOrd="0" presId="urn:microsoft.com/office/officeart/2005/8/layout/vList2"/>
    <dgm:cxn modelId="{6890FBAC-FAF8-4B69-ACF6-6F32001C1925}" type="presOf" srcId="{8170C063-3B1F-480C-B421-8B2F9C18DF20}" destId="{1DF10F0C-DE85-4F3F-A453-FAB80541CAE6}" srcOrd="0" destOrd="0" presId="urn:microsoft.com/office/officeart/2005/8/layout/vList2"/>
    <dgm:cxn modelId="{3E9FA2AF-5F0F-4BA0-B47A-E67B7AC42D4D}" srcId="{B5E87280-D77E-42DD-BA29-7FF66606DC8E}" destId="{45E5AEB4-66CB-4559-8169-9DACA62CF794}" srcOrd="2" destOrd="0" parTransId="{6B84CDDA-5235-4AFF-BACE-8E406933F8AE}" sibTransId="{E3723783-6309-4AA1-871C-EB3352CE2E23}"/>
    <dgm:cxn modelId="{1F1874B4-9C89-4029-9166-45704B08FF72}" srcId="{B5E87280-D77E-42DD-BA29-7FF66606DC8E}" destId="{586DFFAC-F82C-4736-B58D-B892E57BBF93}" srcOrd="1" destOrd="0" parTransId="{C8182537-EDFC-4A7B-B5B3-27F98EC23657}" sibTransId="{432C022C-5F5B-432C-8B8D-4D9BFCAEF889}"/>
    <dgm:cxn modelId="{E6B237C2-93EC-4937-8FCC-0F43A053BBD1}" type="presOf" srcId="{586DFFAC-F82C-4736-B58D-B892E57BBF93}" destId="{359DBCC8-5F19-403B-AD3C-B1134306C929}" srcOrd="0" destOrd="0" presId="urn:microsoft.com/office/officeart/2005/8/layout/vList2"/>
    <dgm:cxn modelId="{759AD3D2-988A-4318-98B3-7DBA40B08982}" srcId="{B5E87280-D77E-42DD-BA29-7FF66606DC8E}" destId="{BFB97539-AE07-41B6-8325-92FE790DF2A7}" srcOrd="0" destOrd="0" parTransId="{9B2251D5-FCE3-4C8C-939D-C34F8E0C6AA9}" sibTransId="{9623525D-1B9A-46F8-83F7-5B116FA83CEC}"/>
    <dgm:cxn modelId="{F36AC8E1-A9F0-4A28-8E30-19C2E97441A4}" srcId="{B5E87280-D77E-42DD-BA29-7FF66606DC8E}" destId="{C1ECB626-2A7F-467B-9F79-27E28A20D408}" srcOrd="3" destOrd="0" parTransId="{F46FCAAC-61DB-49CB-A55C-3095E9FD64CC}" sibTransId="{0A7113D1-D61B-4842-8512-55DBB8F8F426}"/>
    <dgm:cxn modelId="{31E38E75-D800-4F9A-99FB-7D1E84112287}" type="presParOf" srcId="{D327A574-7E2C-4C26-9ABF-FE580253D103}" destId="{C232D232-D216-4588-A35A-BEE14D55E295}" srcOrd="0" destOrd="0" presId="urn:microsoft.com/office/officeart/2005/8/layout/vList2"/>
    <dgm:cxn modelId="{2EE70B51-EA5B-4913-9F86-1D254E4B2126}" type="presParOf" srcId="{D327A574-7E2C-4C26-9ABF-FE580253D103}" destId="{607969A1-6A52-4FA7-96C9-F670BBDCD2F4}" srcOrd="1" destOrd="0" presId="urn:microsoft.com/office/officeart/2005/8/layout/vList2"/>
    <dgm:cxn modelId="{711438C8-27EF-4687-AFD1-EF6507B65BE4}" type="presParOf" srcId="{D327A574-7E2C-4C26-9ABF-FE580253D103}" destId="{359DBCC8-5F19-403B-AD3C-B1134306C929}" srcOrd="2" destOrd="0" presId="urn:microsoft.com/office/officeart/2005/8/layout/vList2"/>
    <dgm:cxn modelId="{25EAD6BF-B36B-4E2E-8141-5B0D760A2CC2}" type="presParOf" srcId="{D327A574-7E2C-4C26-9ABF-FE580253D103}" destId="{6F0E7552-8777-4F9A-B615-E810AAE7C3B2}" srcOrd="3" destOrd="0" presId="urn:microsoft.com/office/officeart/2005/8/layout/vList2"/>
    <dgm:cxn modelId="{5C7B6AF7-E7AB-4A87-8014-42C9EEC609EE}" type="presParOf" srcId="{D327A574-7E2C-4C26-9ABF-FE580253D103}" destId="{7169E1C3-94C6-4587-845C-15F7319A494E}" srcOrd="4" destOrd="0" presId="urn:microsoft.com/office/officeart/2005/8/layout/vList2"/>
    <dgm:cxn modelId="{9A497BF6-CFD1-44B9-8BBF-0F828A6897E7}" type="presParOf" srcId="{D327A574-7E2C-4C26-9ABF-FE580253D103}" destId="{CCC4A6B5-7613-41AE-A55B-0EEECF343189}" srcOrd="5" destOrd="0" presId="urn:microsoft.com/office/officeart/2005/8/layout/vList2"/>
    <dgm:cxn modelId="{4E331712-F0BF-40E8-96F8-2E7DDBF0C774}" type="presParOf" srcId="{D327A574-7E2C-4C26-9ABF-FE580253D103}" destId="{2AD04900-E4B2-46F2-AA00-3C075B49A78E}" srcOrd="6" destOrd="0" presId="urn:microsoft.com/office/officeart/2005/8/layout/vList2"/>
    <dgm:cxn modelId="{55742AC9-B92F-49D4-AE49-8B4DDB34DAD9}" type="presParOf" srcId="{D327A574-7E2C-4C26-9ABF-FE580253D103}" destId="{ED0C7DA3-68B7-4830-AA0B-CD9E0460C76E}" srcOrd="7" destOrd="0" presId="urn:microsoft.com/office/officeart/2005/8/layout/vList2"/>
    <dgm:cxn modelId="{A2074993-A080-4015-9F6E-29BC9379D400}" type="presParOf" srcId="{D327A574-7E2C-4C26-9ABF-FE580253D103}" destId="{3718DB34-F345-4605-BA92-1C39B1500DD3}" srcOrd="8" destOrd="0" presId="urn:microsoft.com/office/officeart/2005/8/layout/vList2"/>
    <dgm:cxn modelId="{EB5DD400-1FA3-42F7-A3E1-F3F53600583F}" type="presParOf" srcId="{D327A574-7E2C-4C26-9ABF-FE580253D103}" destId="{E97B9236-B835-4C2C-A65D-812390649E56}" srcOrd="9" destOrd="0" presId="urn:microsoft.com/office/officeart/2005/8/layout/vList2"/>
    <dgm:cxn modelId="{3DC3EBD1-67F5-456F-B443-09ACAC546C0A}" type="presParOf" srcId="{D327A574-7E2C-4C26-9ABF-FE580253D103}" destId="{1DF10F0C-DE85-4F3F-A453-FAB80541CAE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2D232-D216-4588-A35A-BEE14D55E295}">
      <dsp:nvSpPr>
        <dsp:cNvPr id="0" name=""/>
        <dsp:cNvSpPr/>
      </dsp:nvSpPr>
      <dsp:spPr>
        <a:xfrm>
          <a:off x="0" y="1226082"/>
          <a:ext cx="6245265"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E" sz="1800" kern="1200" dirty="0"/>
            <a:t>Nelson Mandela said “Education is the most powerful weapon which you can use to change the world”. Do you agree with this?</a:t>
          </a:r>
          <a:endParaRPr lang="en-US" sz="1800" kern="1200" dirty="0"/>
        </a:p>
      </dsp:txBody>
      <dsp:txXfrm>
        <a:off x="34954" y="1261036"/>
        <a:ext cx="6175357" cy="646132"/>
      </dsp:txXfrm>
    </dsp:sp>
    <dsp:sp modelId="{359DBCC8-5F19-403B-AD3C-B1134306C929}">
      <dsp:nvSpPr>
        <dsp:cNvPr id="0" name=""/>
        <dsp:cNvSpPr/>
      </dsp:nvSpPr>
      <dsp:spPr>
        <a:xfrm>
          <a:off x="0" y="426418"/>
          <a:ext cx="6245265" cy="71604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Education should be available and free for all children in the world</a:t>
          </a:r>
          <a:endParaRPr lang="en-US" sz="1800" kern="1200" dirty="0"/>
        </a:p>
      </dsp:txBody>
      <dsp:txXfrm>
        <a:off x="34954" y="461372"/>
        <a:ext cx="6175357" cy="646132"/>
      </dsp:txXfrm>
    </dsp:sp>
    <dsp:sp modelId="{7169E1C3-94C6-4587-845C-15F7319A494E}">
      <dsp:nvSpPr>
        <dsp:cNvPr id="0" name=""/>
        <dsp:cNvSpPr/>
      </dsp:nvSpPr>
      <dsp:spPr>
        <a:xfrm>
          <a:off x="0" y="2052713"/>
          <a:ext cx="6245265" cy="71604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Quality education for all will mean a better world</a:t>
          </a:r>
          <a:endParaRPr lang="en-US" sz="1800" kern="1200"/>
        </a:p>
      </dsp:txBody>
      <dsp:txXfrm>
        <a:off x="34954" y="2087667"/>
        <a:ext cx="6175357" cy="646132"/>
      </dsp:txXfrm>
    </dsp:sp>
    <dsp:sp modelId="{2AD04900-E4B2-46F2-AA00-3C075B49A78E}">
      <dsp:nvSpPr>
        <dsp:cNvPr id="0" name=""/>
        <dsp:cNvSpPr/>
      </dsp:nvSpPr>
      <dsp:spPr>
        <a:xfrm>
          <a:off x="0" y="2820593"/>
          <a:ext cx="6245265" cy="71604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Everyone’s right to education is recognised in Ireland</a:t>
          </a:r>
          <a:endParaRPr lang="en-US" sz="1800" kern="1200"/>
        </a:p>
      </dsp:txBody>
      <dsp:txXfrm>
        <a:off x="34954" y="2855547"/>
        <a:ext cx="6175357" cy="646132"/>
      </dsp:txXfrm>
    </dsp:sp>
    <dsp:sp modelId="{3718DB34-F345-4605-BA92-1C39B1500DD3}">
      <dsp:nvSpPr>
        <dsp:cNvPr id="0" name=""/>
        <dsp:cNvSpPr/>
      </dsp:nvSpPr>
      <dsp:spPr>
        <a:xfrm>
          <a:off x="0" y="3588473"/>
          <a:ext cx="6245265" cy="71604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If I have no food to eat, I would not care about education</a:t>
          </a:r>
          <a:endParaRPr lang="en-US" sz="1800" kern="1200" dirty="0"/>
        </a:p>
      </dsp:txBody>
      <dsp:txXfrm>
        <a:off x="34954" y="3623427"/>
        <a:ext cx="6175357" cy="646132"/>
      </dsp:txXfrm>
    </dsp:sp>
    <dsp:sp modelId="{1DF10F0C-DE85-4F3F-A453-FAB80541CAE6}">
      <dsp:nvSpPr>
        <dsp:cNvPr id="0" name=""/>
        <dsp:cNvSpPr/>
      </dsp:nvSpPr>
      <dsp:spPr>
        <a:xfrm>
          <a:off x="0" y="4356353"/>
          <a:ext cx="6245265" cy="7160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Education in Africa has nothing to do with me</a:t>
          </a:r>
          <a:endParaRPr lang="en-US" sz="1800" kern="1200"/>
        </a:p>
      </dsp:txBody>
      <dsp:txXfrm>
        <a:off x="34954" y="4391307"/>
        <a:ext cx="6175357" cy="6461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C18F-E3D7-48C7-B09C-7CEC21B3F0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2453B857-8242-4451-F172-31F0081D3F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A1E789C-B647-FC2C-6B33-307F379FBA8B}"/>
              </a:ext>
            </a:extLst>
          </p:cNvPr>
          <p:cNvSpPr>
            <a:spLocks noGrp="1"/>
          </p:cNvSpPr>
          <p:nvPr>
            <p:ph type="dt" sz="half" idx="10"/>
          </p:nvPr>
        </p:nvSpPr>
        <p:spPr/>
        <p:txBody>
          <a:bodyPr/>
          <a:lstStyle/>
          <a:p>
            <a:fld id="{AA13B0A3-BF0E-40DB-B036-48C69E9F019E}" type="datetimeFigureOut">
              <a:rPr lang="en-IE" smtClean="0"/>
              <a:t>03/01/2025</a:t>
            </a:fld>
            <a:endParaRPr lang="en-IE"/>
          </a:p>
        </p:txBody>
      </p:sp>
      <p:sp>
        <p:nvSpPr>
          <p:cNvPr id="5" name="Footer Placeholder 4">
            <a:extLst>
              <a:ext uri="{FF2B5EF4-FFF2-40B4-BE49-F238E27FC236}">
                <a16:creationId xmlns:a16="http://schemas.microsoft.com/office/drawing/2014/main" id="{44B9539A-A2FD-DADB-7A81-36470499930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5CB460C-03DA-1238-91A5-AAA37A540648}"/>
              </a:ext>
            </a:extLst>
          </p:cNvPr>
          <p:cNvSpPr>
            <a:spLocks noGrp="1"/>
          </p:cNvSpPr>
          <p:nvPr>
            <p:ph type="sldNum" sz="quarter" idx="12"/>
          </p:nvPr>
        </p:nvSpPr>
        <p:spPr/>
        <p:txBody>
          <a:bodyPr/>
          <a:lstStyle/>
          <a:p>
            <a:fld id="{028061E1-E20D-4DD9-9218-46D8201C43DE}" type="slidenum">
              <a:rPr lang="en-IE" smtClean="0"/>
              <a:t>‹#›</a:t>
            </a:fld>
            <a:endParaRPr lang="en-IE"/>
          </a:p>
        </p:txBody>
      </p:sp>
    </p:spTree>
    <p:extLst>
      <p:ext uri="{BB962C8B-B14F-4D97-AF65-F5344CB8AC3E}">
        <p14:creationId xmlns:p14="http://schemas.microsoft.com/office/powerpoint/2010/main" val="404175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6848-483A-ABCA-4362-D18ABB0EAE8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0A7C8E-6698-C6B6-0BAB-AA7AD07BAA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4F4C4A4-DD63-AC8F-7EA1-88213F42D862}"/>
              </a:ext>
            </a:extLst>
          </p:cNvPr>
          <p:cNvSpPr>
            <a:spLocks noGrp="1"/>
          </p:cNvSpPr>
          <p:nvPr>
            <p:ph type="dt" sz="half" idx="10"/>
          </p:nvPr>
        </p:nvSpPr>
        <p:spPr/>
        <p:txBody>
          <a:bodyPr/>
          <a:lstStyle/>
          <a:p>
            <a:fld id="{AA13B0A3-BF0E-40DB-B036-48C69E9F019E}" type="datetimeFigureOut">
              <a:rPr lang="en-IE" smtClean="0"/>
              <a:t>03/01/2025</a:t>
            </a:fld>
            <a:endParaRPr lang="en-IE"/>
          </a:p>
        </p:txBody>
      </p:sp>
      <p:sp>
        <p:nvSpPr>
          <p:cNvPr id="5" name="Footer Placeholder 4">
            <a:extLst>
              <a:ext uri="{FF2B5EF4-FFF2-40B4-BE49-F238E27FC236}">
                <a16:creationId xmlns:a16="http://schemas.microsoft.com/office/drawing/2014/main" id="{0F2915F0-1E10-7848-2055-E8B5346678B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85D24C5-1D6C-C16E-59D9-96F9F1B8C033}"/>
              </a:ext>
            </a:extLst>
          </p:cNvPr>
          <p:cNvSpPr>
            <a:spLocks noGrp="1"/>
          </p:cNvSpPr>
          <p:nvPr>
            <p:ph type="sldNum" sz="quarter" idx="12"/>
          </p:nvPr>
        </p:nvSpPr>
        <p:spPr/>
        <p:txBody>
          <a:bodyPr/>
          <a:lstStyle/>
          <a:p>
            <a:fld id="{028061E1-E20D-4DD9-9218-46D8201C43DE}" type="slidenum">
              <a:rPr lang="en-IE" smtClean="0"/>
              <a:t>‹#›</a:t>
            </a:fld>
            <a:endParaRPr lang="en-IE"/>
          </a:p>
        </p:txBody>
      </p:sp>
    </p:spTree>
    <p:extLst>
      <p:ext uri="{BB962C8B-B14F-4D97-AF65-F5344CB8AC3E}">
        <p14:creationId xmlns:p14="http://schemas.microsoft.com/office/powerpoint/2010/main" val="122172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43D89D-43F5-2E71-A64E-D2E49665DB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2AFA5A3-A4E7-D9B8-872A-3D65C59006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6CDFAEA-B796-C4E4-D761-9FA72CE9B78F}"/>
              </a:ext>
            </a:extLst>
          </p:cNvPr>
          <p:cNvSpPr>
            <a:spLocks noGrp="1"/>
          </p:cNvSpPr>
          <p:nvPr>
            <p:ph type="dt" sz="half" idx="10"/>
          </p:nvPr>
        </p:nvSpPr>
        <p:spPr/>
        <p:txBody>
          <a:bodyPr/>
          <a:lstStyle/>
          <a:p>
            <a:fld id="{AA13B0A3-BF0E-40DB-B036-48C69E9F019E}" type="datetimeFigureOut">
              <a:rPr lang="en-IE" smtClean="0"/>
              <a:t>03/01/2025</a:t>
            </a:fld>
            <a:endParaRPr lang="en-IE"/>
          </a:p>
        </p:txBody>
      </p:sp>
      <p:sp>
        <p:nvSpPr>
          <p:cNvPr id="5" name="Footer Placeholder 4">
            <a:extLst>
              <a:ext uri="{FF2B5EF4-FFF2-40B4-BE49-F238E27FC236}">
                <a16:creationId xmlns:a16="http://schemas.microsoft.com/office/drawing/2014/main" id="{C75CFBC7-FB0B-A99B-3F8D-2BA9569924D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3E56828-F66C-504F-032F-5398CE47ADE7}"/>
              </a:ext>
            </a:extLst>
          </p:cNvPr>
          <p:cNvSpPr>
            <a:spLocks noGrp="1"/>
          </p:cNvSpPr>
          <p:nvPr>
            <p:ph type="sldNum" sz="quarter" idx="12"/>
          </p:nvPr>
        </p:nvSpPr>
        <p:spPr/>
        <p:txBody>
          <a:bodyPr/>
          <a:lstStyle/>
          <a:p>
            <a:fld id="{028061E1-E20D-4DD9-9218-46D8201C43DE}" type="slidenum">
              <a:rPr lang="en-IE" smtClean="0"/>
              <a:t>‹#›</a:t>
            </a:fld>
            <a:endParaRPr lang="en-IE"/>
          </a:p>
        </p:txBody>
      </p:sp>
    </p:spTree>
    <p:extLst>
      <p:ext uri="{BB962C8B-B14F-4D97-AF65-F5344CB8AC3E}">
        <p14:creationId xmlns:p14="http://schemas.microsoft.com/office/powerpoint/2010/main" val="78630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CC189-9696-0D3E-8DDF-D0265295EC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BEFA47A-F1F1-C9A7-BD06-AD720FBAE7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D896A3-262F-7B5B-3731-0CE8251492FB}"/>
              </a:ext>
            </a:extLst>
          </p:cNvPr>
          <p:cNvSpPr>
            <a:spLocks noGrp="1"/>
          </p:cNvSpPr>
          <p:nvPr>
            <p:ph type="dt" sz="half" idx="10"/>
          </p:nvPr>
        </p:nvSpPr>
        <p:spPr/>
        <p:txBody>
          <a:bodyPr/>
          <a:lstStyle/>
          <a:p>
            <a:fld id="{AA13B0A3-BF0E-40DB-B036-48C69E9F019E}" type="datetimeFigureOut">
              <a:rPr lang="en-IE" smtClean="0"/>
              <a:t>03/01/2025</a:t>
            </a:fld>
            <a:endParaRPr lang="en-IE"/>
          </a:p>
        </p:txBody>
      </p:sp>
      <p:sp>
        <p:nvSpPr>
          <p:cNvPr id="5" name="Footer Placeholder 4">
            <a:extLst>
              <a:ext uri="{FF2B5EF4-FFF2-40B4-BE49-F238E27FC236}">
                <a16:creationId xmlns:a16="http://schemas.microsoft.com/office/drawing/2014/main" id="{682E4065-CAEC-0760-B6D5-25840346CD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66F16C3-9061-67BD-578E-7540492FC963}"/>
              </a:ext>
            </a:extLst>
          </p:cNvPr>
          <p:cNvSpPr>
            <a:spLocks noGrp="1"/>
          </p:cNvSpPr>
          <p:nvPr>
            <p:ph type="sldNum" sz="quarter" idx="12"/>
          </p:nvPr>
        </p:nvSpPr>
        <p:spPr/>
        <p:txBody>
          <a:bodyPr/>
          <a:lstStyle/>
          <a:p>
            <a:fld id="{028061E1-E20D-4DD9-9218-46D8201C43DE}" type="slidenum">
              <a:rPr lang="en-IE" smtClean="0"/>
              <a:t>‹#›</a:t>
            </a:fld>
            <a:endParaRPr lang="en-IE"/>
          </a:p>
        </p:txBody>
      </p:sp>
    </p:spTree>
    <p:extLst>
      <p:ext uri="{BB962C8B-B14F-4D97-AF65-F5344CB8AC3E}">
        <p14:creationId xmlns:p14="http://schemas.microsoft.com/office/powerpoint/2010/main" val="312380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A80A-8E67-E05D-C447-B4343680DA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BD340FD-3CB5-E13F-DFDD-F900E1E571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108C98-1355-31EA-00AB-B488333F5202}"/>
              </a:ext>
            </a:extLst>
          </p:cNvPr>
          <p:cNvSpPr>
            <a:spLocks noGrp="1"/>
          </p:cNvSpPr>
          <p:nvPr>
            <p:ph type="dt" sz="half" idx="10"/>
          </p:nvPr>
        </p:nvSpPr>
        <p:spPr/>
        <p:txBody>
          <a:bodyPr/>
          <a:lstStyle/>
          <a:p>
            <a:fld id="{AA13B0A3-BF0E-40DB-B036-48C69E9F019E}" type="datetimeFigureOut">
              <a:rPr lang="en-IE" smtClean="0"/>
              <a:t>03/01/2025</a:t>
            </a:fld>
            <a:endParaRPr lang="en-IE"/>
          </a:p>
        </p:txBody>
      </p:sp>
      <p:sp>
        <p:nvSpPr>
          <p:cNvPr id="5" name="Footer Placeholder 4">
            <a:extLst>
              <a:ext uri="{FF2B5EF4-FFF2-40B4-BE49-F238E27FC236}">
                <a16:creationId xmlns:a16="http://schemas.microsoft.com/office/drawing/2014/main" id="{8767D99B-5D4D-2086-E1CB-DB7C97EDBDD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8152612-088E-C3BF-F04A-493A87643A70}"/>
              </a:ext>
            </a:extLst>
          </p:cNvPr>
          <p:cNvSpPr>
            <a:spLocks noGrp="1"/>
          </p:cNvSpPr>
          <p:nvPr>
            <p:ph type="sldNum" sz="quarter" idx="12"/>
          </p:nvPr>
        </p:nvSpPr>
        <p:spPr/>
        <p:txBody>
          <a:bodyPr/>
          <a:lstStyle/>
          <a:p>
            <a:fld id="{028061E1-E20D-4DD9-9218-46D8201C43DE}" type="slidenum">
              <a:rPr lang="en-IE" smtClean="0"/>
              <a:t>‹#›</a:t>
            </a:fld>
            <a:endParaRPr lang="en-IE"/>
          </a:p>
        </p:txBody>
      </p:sp>
    </p:spTree>
    <p:extLst>
      <p:ext uri="{BB962C8B-B14F-4D97-AF65-F5344CB8AC3E}">
        <p14:creationId xmlns:p14="http://schemas.microsoft.com/office/powerpoint/2010/main" val="154248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A47E-669C-295A-A9BD-D378FFB9DF9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D62BB50-4089-1A16-591D-BB6704EF7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006019-7BFD-EEA9-3369-31A9F8AED3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9133F80-02C8-C927-E1AE-BC8692C583C7}"/>
              </a:ext>
            </a:extLst>
          </p:cNvPr>
          <p:cNvSpPr>
            <a:spLocks noGrp="1"/>
          </p:cNvSpPr>
          <p:nvPr>
            <p:ph type="dt" sz="half" idx="10"/>
          </p:nvPr>
        </p:nvSpPr>
        <p:spPr/>
        <p:txBody>
          <a:bodyPr/>
          <a:lstStyle/>
          <a:p>
            <a:fld id="{AA13B0A3-BF0E-40DB-B036-48C69E9F019E}" type="datetimeFigureOut">
              <a:rPr lang="en-IE" smtClean="0"/>
              <a:t>03/01/2025</a:t>
            </a:fld>
            <a:endParaRPr lang="en-IE"/>
          </a:p>
        </p:txBody>
      </p:sp>
      <p:sp>
        <p:nvSpPr>
          <p:cNvPr id="6" name="Footer Placeholder 5">
            <a:extLst>
              <a:ext uri="{FF2B5EF4-FFF2-40B4-BE49-F238E27FC236}">
                <a16:creationId xmlns:a16="http://schemas.microsoft.com/office/drawing/2014/main" id="{47738364-C620-89EF-2A65-FD5DE4D2154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053146B-F150-8A92-51AC-69F09FEBB2C0}"/>
              </a:ext>
            </a:extLst>
          </p:cNvPr>
          <p:cNvSpPr>
            <a:spLocks noGrp="1"/>
          </p:cNvSpPr>
          <p:nvPr>
            <p:ph type="sldNum" sz="quarter" idx="12"/>
          </p:nvPr>
        </p:nvSpPr>
        <p:spPr/>
        <p:txBody>
          <a:bodyPr/>
          <a:lstStyle/>
          <a:p>
            <a:fld id="{028061E1-E20D-4DD9-9218-46D8201C43DE}" type="slidenum">
              <a:rPr lang="en-IE" smtClean="0"/>
              <a:t>‹#›</a:t>
            </a:fld>
            <a:endParaRPr lang="en-IE"/>
          </a:p>
        </p:txBody>
      </p:sp>
    </p:spTree>
    <p:extLst>
      <p:ext uri="{BB962C8B-B14F-4D97-AF65-F5344CB8AC3E}">
        <p14:creationId xmlns:p14="http://schemas.microsoft.com/office/powerpoint/2010/main" val="143215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B9A5-EE47-364C-E072-A0D9B1E6068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9AEFC42-7134-5346-A990-EBFC993FC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389111-69C8-D2DB-94E8-75D7F9BC5B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AF760E1-1320-D6E5-83F4-6AE0BF55CD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B23365-1A08-9C4F-033A-891183B059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AB24271-6811-547E-D064-A3E103352108}"/>
              </a:ext>
            </a:extLst>
          </p:cNvPr>
          <p:cNvSpPr>
            <a:spLocks noGrp="1"/>
          </p:cNvSpPr>
          <p:nvPr>
            <p:ph type="dt" sz="half" idx="10"/>
          </p:nvPr>
        </p:nvSpPr>
        <p:spPr/>
        <p:txBody>
          <a:bodyPr/>
          <a:lstStyle/>
          <a:p>
            <a:fld id="{AA13B0A3-BF0E-40DB-B036-48C69E9F019E}" type="datetimeFigureOut">
              <a:rPr lang="en-IE" smtClean="0"/>
              <a:t>03/01/2025</a:t>
            </a:fld>
            <a:endParaRPr lang="en-IE"/>
          </a:p>
        </p:txBody>
      </p:sp>
      <p:sp>
        <p:nvSpPr>
          <p:cNvPr id="8" name="Footer Placeholder 7">
            <a:extLst>
              <a:ext uri="{FF2B5EF4-FFF2-40B4-BE49-F238E27FC236}">
                <a16:creationId xmlns:a16="http://schemas.microsoft.com/office/drawing/2014/main" id="{27D6E8DC-CBA1-17C5-4582-00B5B0A312D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93FB50B-8674-555B-1C48-28174C0081AF}"/>
              </a:ext>
            </a:extLst>
          </p:cNvPr>
          <p:cNvSpPr>
            <a:spLocks noGrp="1"/>
          </p:cNvSpPr>
          <p:nvPr>
            <p:ph type="sldNum" sz="quarter" idx="12"/>
          </p:nvPr>
        </p:nvSpPr>
        <p:spPr/>
        <p:txBody>
          <a:bodyPr/>
          <a:lstStyle/>
          <a:p>
            <a:fld id="{028061E1-E20D-4DD9-9218-46D8201C43DE}" type="slidenum">
              <a:rPr lang="en-IE" smtClean="0"/>
              <a:t>‹#›</a:t>
            </a:fld>
            <a:endParaRPr lang="en-IE"/>
          </a:p>
        </p:txBody>
      </p:sp>
    </p:spTree>
    <p:extLst>
      <p:ext uri="{BB962C8B-B14F-4D97-AF65-F5344CB8AC3E}">
        <p14:creationId xmlns:p14="http://schemas.microsoft.com/office/powerpoint/2010/main" val="419765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EABD-91E6-2A3E-B9BE-6CC37B0BA28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04940CD-F79E-9C76-AFFF-1C8662B10091}"/>
              </a:ext>
            </a:extLst>
          </p:cNvPr>
          <p:cNvSpPr>
            <a:spLocks noGrp="1"/>
          </p:cNvSpPr>
          <p:nvPr>
            <p:ph type="dt" sz="half" idx="10"/>
          </p:nvPr>
        </p:nvSpPr>
        <p:spPr/>
        <p:txBody>
          <a:bodyPr/>
          <a:lstStyle/>
          <a:p>
            <a:fld id="{AA13B0A3-BF0E-40DB-B036-48C69E9F019E}" type="datetimeFigureOut">
              <a:rPr lang="en-IE" smtClean="0"/>
              <a:t>03/01/2025</a:t>
            </a:fld>
            <a:endParaRPr lang="en-IE"/>
          </a:p>
        </p:txBody>
      </p:sp>
      <p:sp>
        <p:nvSpPr>
          <p:cNvPr id="4" name="Footer Placeholder 3">
            <a:extLst>
              <a:ext uri="{FF2B5EF4-FFF2-40B4-BE49-F238E27FC236}">
                <a16:creationId xmlns:a16="http://schemas.microsoft.com/office/drawing/2014/main" id="{9409FC0D-31A9-42AE-0903-D6307CE0AC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B3D986E-0B07-A589-851B-46328ABFE1E1}"/>
              </a:ext>
            </a:extLst>
          </p:cNvPr>
          <p:cNvSpPr>
            <a:spLocks noGrp="1"/>
          </p:cNvSpPr>
          <p:nvPr>
            <p:ph type="sldNum" sz="quarter" idx="12"/>
          </p:nvPr>
        </p:nvSpPr>
        <p:spPr/>
        <p:txBody>
          <a:bodyPr/>
          <a:lstStyle/>
          <a:p>
            <a:fld id="{028061E1-E20D-4DD9-9218-46D8201C43DE}" type="slidenum">
              <a:rPr lang="en-IE" smtClean="0"/>
              <a:t>‹#›</a:t>
            </a:fld>
            <a:endParaRPr lang="en-IE"/>
          </a:p>
        </p:txBody>
      </p:sp>
    </p:spTree>
    <p:extLst>
      <p:ext uri="{BB962C8B-B14F-4D97-AF65-F5344CB8AC3E}">
        <p14:creationId xmlns:p14="http://schemas.microsoft.com/office/powerpoint/2010/main" val="408550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073C1-1710-5C45-4543-1159B582B7BF}"/>
              </a:ext>
            </a:extLst>
          </p:cNvPr>
          <p:cNvSpPr>
            <a:spLocks noGrp="1"/>
          </p:cNvSpPr>
          <p:nvPr>
            <p:ph type="dt" sz="half" idx="10"/>
          </p:nvPr>
        </p:nvSpPr>
        <p:spPr/>
        <p:txBody>
          <a:bodyPr/>
          <a:lstStyle/>
          <a:p>
            <a:fld id="{AA13B0A3-BF0E-40DB-B036-48C69E9F019E}" type="datetimeFigureOut">
              <a:rPr lang="en-IE" smtClean="0"/>
              <a:t>03/01/2025</a:t>
            </a:fld>
            <a:endParaRPr lang="en-IE"/>
          </a:p>
        </p:txBody>
      </p:sp>
      <p:sp>
        <p:nvSpPr>
          <p:cNvPr id="3" name="Footer Placeholder 2">
            <a:extLst>
              <a:ext uri="{FF2B5EF4-FFF2-40B4-BE49-F238E27FC236}">
                <a16:creationId xmlns:a16="http://schemas.microsoft.com/office/drawing/2014/main" id="{FDCD3868-AB83-4088-D32C-3A75E1ED74F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E0C4AC48-7E28-16F9-9D55-C7D936966508}"/>
              </a:ext>
            </a:extLst>
          </p:cNvPr>
          <p:cNvSpPr>
            <a:spLocks noGrp="1"/>
          </p:cNvSpPr>
          <p:nvPr>
            <p:ph type="sldNum" sz="quarter" idx="12"/>
          </p:nvPr>
        </p:nvSpPr>
        <p:spPr/>
        <p:txBody>
          <a:bodyPr/>
          <a:lstStyle/>
          <a:p>
            <a:fld id="{028061E1-E20D-4DD9-9218-46D8201C43DE}" type="slidenum">
              <a:rPr lang="en-IE" smtClean="0"/>
              <a:t>‹#›</a:t>
            </a:fld>
            <a:endParaRPr lang="en-IE"/>
          </a:p>
        </p:txBody>
      </p:sp>
    </p:spTree>
    <p:extLst>
      <p:ext uri="{BB962C8B-B14F-4D97-AF65-F5344CB8AC3E}">
        <p14:creationId xmlns:p14="http://schemas.microsoft.com/office/powerpoint/2010/main" val="381955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F663-CAE9-4176-46F7-23C98259A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B7F4252-3CA9-E16D-7895-8CE44B53E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DAD58C88-7F2B-3C81-7A02-0984A3FA7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E5CF1-6A8F-0A65-B22F-F3915BAB1787}"/>
              </a:ext>
            </a:extLst>
          </p:cNvPr>
          <p:cNvSpPr>
            <a:spLocks noGrp="1"/>
          </p:cNvSpPr>
          <p:nvPr>
            <p:ph type="dt" sz="half" idx="10"/>
          </p:nvPr>
        </p:nvSpPr>
        <p:spPr/>
        <p:txBody>
          <a:bodyPr/>
          <a:lstStyle/>
          <a:p>
            <a:fld id="{AA13B0A3-BF0E-40DB-B036-48C69E9F019E}" type="datetimeFigureOut">
              <a:rPr lang="en-IE" smtClean="0"/>
              <a:t>03/01/2025</a:t>
            </a:fld>
            <a:endParaRPr lang="en-IE"/>
          </a:p>
        </p:txBody>
      </p:sp>
      <p:sp>
        <p:nvSpPr>
          <p:cNvPr id="6" name="Footer Placeholder 5">
            <a:extLst>
              <a:ext uri="{FF2B5EF4-FFF2-40B4-BE49-F238E27FC236}">
                <a16:creationId xmlns:a16="http://schemas.microsoft.com/office/drawing/2014/main" id="{E5380CD4-3334-D4BF-6B69-B0740702BFF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7D13CCE-BB32-AA57-992B-F440B580B475}"/>
              </a:ext>
            </a:extLst>
          </p:cNvPr>
          <p:cNvSpPr>
            <a:spLocks noGrp="1"/>
          </p:cNvSpPr>
          <p:nvPr>
            <p:ph type="sldNum" sz="quarter" idx="12"/>
          </p:nvPr>
        </p:nvSpPr>
        <p:spPr/>
        <p:txBody>
          <a:bodyPr/>
          <a:lstStyle/>
          <a:p>
            <a:fld id="{028061E1-E20D-4DD9-9218-46D8201C43DE}" type="slidenum">
              <a:rPr lang="en-IE" smtClean="0"/>
              <a:t>‹#›</a:t>
            </a:fld>
            <a:endParaRPr lang="en-IE"/>
          </a:p>
        </p:txBody>
      </p:sp>
    </p:spTree>
    <p:extLst>
      <p:ext uri="{BB962C8B-B14F-4D97-AF65-F5344CB8AC3E}">
        <p14:creationId xmlns:p14="http://schemas.microsoft.com/office/powerpoint/2010/main" val="180242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A949-D47F-E5F9-F56B-5E98E5B71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67FC98D4-4FD2-37B0-7AC6-871C3566B6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6B6D8C2-6595-1C66-2692-7F18FB324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98FBC2-8B92-3956-CDB2-2A924CD7AA0A}"/>
              </a:ext>
            </a:extLst>
          </p:cNvPr>
          <p:cNvSpPr>
            <a:spLocks noGrp="1"/>
          </p:cNvSpPr>
          <p:nvPr>
            <p:ph type="dt" sz="half" idx="10"/>
          </p:nvPr>
        </p:nvSpPr>
        <p:spPr/>
        <p:txBody>
          <a:bodyPr/>
          <a:lstStyle/>
          <a:p>
            <a:fld id="{AA13B0A3-BF0E-40DB-B036-48C69E9F019E}" type="datetimeFigureOut">
              <a:rPr lang="en-IE" smtClean="0"/>
              <a:t>03/01/2025</a:t>
            </a:fld>
            <a:endParaRPr lang="en-IE"/>
          </a:p>
        </p:txBody>
      </p:sp>
      <p:sp>
        <p:nvSpPr>
          <p:cNvPr id="6" name="Footer Placeholder 5">
            <a:extLst>
              <a:ext uri="{FF2B5EF4-FFF2-40B4-BE49-F238E27FC236}">
                <a16:creationId xmlns:a16="http://schemas.microsoft.com/office/drawing/2014/main" id="{EE512B9C-9BF4-A13C-DE6F-E74FEBE8057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F2F88E8-0104-6D35-E143-6C32B014264B}"/>
              </a:ext>
            </a:extLst>
          </p:cNvPr>
          <p:cNvSpPr>
            <a:spLocks noGrp="1"/>
          </p:cNvSpPr>
          <p:nvPr>
            <p:ph type="sldNum" sz="quarter" idx="12"/>
          </p:nvPr>
        </p:nvSpPr>
        <p:spPr/>
        <p:txBody>
          <a:bodyPr/>
          <a:lstStyle/>
          <a:p>
            <a:fld id="{028061E1-E20D-4DD9-9218-46D8201C43DE}" type="slidenum">
              <a:rPr lang="en-IE" smtClean="0"/>
              <a:t>‹#›</a:t>
            </a:fld>
            <a:endParaRPr lang="en-IE"/>
          </a:p>
        </p:txBody>
      </p:sp>
    </p:spTree>
    <p:extLst>
      <p:ext uri="{BB962C8B-B14F-4D97-AF65-F5344CB8AC3E}">
        <p14:creationId xmlns:p14="http://schemas.microsoft.com/office/powerpoint/2010/main" val="228328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A580B-3EBD-B712-12E3-396F48CA6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E7AD56C-5C2D-1587-1EFC-914D6EFDA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CB03A78-CA78-23DA-8C1C-30C1EBFA21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3B0A3-BF0E-40DB-B036-48C69E9F019E}" type="datetimeFigureOut">
              <a:rPr lang="en-IE" smtClean="0"/>
              <a:t>03/01/2025</a:t>
            </a:fld>
            <a:endParaRPr lang="en-IE"/>
          </a:p>
        </p:txBody>
      </p:sp>
      <p:sp>
        <p:nvSpPr>
          <p:cNvPr id="5" name="Footer Placeholder 4">
            <a:extLst>
              <a:ext uri="{FF2B5EF4-FFF2-40B4-BE49-F238E27FC236}">
                <a16:creationId xmlns:a16="http://schemas.microsoft.com/office/drawing/2014/main" id="{110E0071-0057-7111-841E-ECD5397C0C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8482CB2F-D844-03E8-62CE-DCDE0BD908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061E1-E20D-4DD9-9218-46D8201C43DE}" type="slidenum">
              <a:rPr lang="en-IE" smtClean="0"/>
              <a:t>‹#›</a:t>
            </a:fld>
            <a:endParaRPr lang="en-IE"/>
          </a:p>
        </p:txBody>
      </p:sp>
    </p:spTree>
    <p:extLst>
      <p:ext uri="{BB962C8B-B14F-4D97-AF65-F5344CB8AC3E}">
        <p14:creationId xmlns:p14="http://schemas.microsoft.com/office/powerpoint/2010/main" val="189700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tutory.de/w/2aa2212f"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4HXyJmY--gM?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4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children walking on a dirt road&#10;&#10;Description automatically generated">
            <a:extLst>
              <a:ext uri="{FF2B5EF4-FFF2-40B4-BE49-F238E27FC236}">
                <a16:creationId xmlns:a16="http://schemas.microsoft.com/office/drawing/2014/main" id="{43B5D70B-D8C1-6778-FFC7-E3E354969BE2}"/>
              </a:ext>
            </a:extLst>
          </p:cNvPr>
          <p:cNvPicPr>
            <a:picLocks noChangeAspect="1"/>
          </p:cNvPicPr>
          <p:nvPr/>
        </p:nvPicPr>
        <p:blipFill>
          <a:blip r:embed="rId2"/>
          <a:stretch>
            <a:fillRect/>
          </a:stretch>
        </p:blipFill>
        <p:spPr>
          <a:xfrm>
            <a:off x="6701789" y="643467"/>
            <a:ext cx="4568275" cy="5571066"/>
          </a:xfrm>
          <a:prstGeom prst="rect">
            <a:avLst/>
          </a:prstGeom>
        </p:spPr>
      </p:pic>
      <p:sp>
        <p:nvSpPr>
          <p:cNvPr id="35" name="Rectangle 3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line with red text&#10;&#10;Description automatically generated">
            <a:extLst>
              <a:ext uri="{FF2B5EF4-FFF2-40B4-BE49-F238E27FC236}">
                <a16:creationId xmlns:a16="http://schemas.microsoft.com/office/drawing/2014/main" id="{AD36DC17-CECA-E592-854C-B061EFFE9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0" y="2390219"/>
            <a:ext cx="5129784" cy="2077562"/>
          </a:xfrm>
          <a:prstGeom prst="rect">
            <a:avLst/>
          </a:prstGeom>
        </p:spPr>
      </p:pic>
    </p:spTree>
    <p:extLst>
      <p:ext uri="{BB962C8B-B14F-4D97-AF65-F5344CB8AC3E}">
        <p14:creationId xmlns:p14="http://schemas.microsoft.com/office/powerpoint/2010/main" val="360511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oster with text and images&#10;&#10;Description automatically generated">
            <a:extLst>
              <a:ext uri="{FF2B5EF4-FFF2-40B4-BE49-F238E27FC236}">
                <a16:creationId xmlns:a16="http://schemas.microsoft.com/office/drawing/2014/main" id="{0BD5D5A9-D39C-5D67-7DC3-DD19781033F7}"/>
              </a:ext>
            </a:extLst>
          </p:cNvPr>
          <p:cNvPicPr>
            <a:picLocks noChangeAspect="1"/>
          </p:cNvPicPr>
          <p:nvPr/>
        </p:nvPicPr>
        <p:blipFill rotWithShape="1">
          <a:blip r:embed="rId2">
            <a:extLst>
              <a:ext uri="{28A0092B-C50C-407E-A947-70E740481C1C}">
                <a14:useLocalDpi xmlns:a14="http://schemas.microsoft.com/office/drawing/2010/main" val="0"/>
              </a:ext>
            </a:extLst>
          </a:blip>
          <a:srcRect l="3981" r="1135" b="-4"/>
          <a:stretch/>
        </p:blipFill>
        <p:spPr>
          <a:xfrm>
            <a:off x="948353" y="511293"/>
            <a:ext cx="4688876" cy="619673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Box 3">
            <a:extLst>
              <a:ext uri="{FF2B5EF4-FFF2-40B4-BE49-F238E27FC236}">
                <a16:creationId xmlns:a16="http://schemas.microsoft.com/office/drawing/2014/main" id="{22B6720C-9803-65D2-8B15-D36516EFEF2B}"/>
              </a:ext>
            </a:extLst>
          </p:cNvPr>
          <p:cNvSpPr txBox="1"/>
          <p:nvPr/>
        </p:nvSpPr>
        <p:spPr>
          <a:xfrm>
            <a:off x="6185195" y="1428945"/>
            <a:ext cx="5458838" cy="4361426"/>
          </a:xfrm>
          <a:prstGeom prst="rect">
            <a:avLst/>
          </a:prstGeom>
        </p:spPr>
        <p:txBody>
          <a:bodyPr vert="horz" lIns="91440" tIns="45720" rIns="91440" bIns="45720" rtlCol="0">
            <a:normAutofit fontScale="92500"/>
          </a:bodyPr>
          <a:lstStyle/>
          <a:p>
            <a:pPr>
              <a:lnSpc>
                <a:spcPct val="150000"/>
              </a:lnSpc>
              <a:spcAft>
                <a:spcPts val="600"/>
              </a:spcAft>
            </a:pPr>
            <a:r>
              <a:rPr lang="en-US" sz="4000" dirty="0">
                <a:latin typeface="Grotesque" panose="020B0504020202020204" pitchFamily="34" charset="0"/>
              </a:rPr>
              <a:t>BUT…THERE ARE STILL BIG INEQUALITIES IN EDUCATION ACROSS THE WORLD</a:t>
            </a:r>
          </a:p>
        </p:txBody>
      </p:sp>
    </p:spTree>
    <p:extLst>
      <p:ext uri="{BB962C8B-B14F-4D97-AF65-F5344CB8AC3E}">
        <p14:creationId xmlns:p14="http://schemas.microsoft.com/office/powerpoint/2010/main" val="407854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E10E3B-EAB5-8AD9-1400-459F53EF2E66}"/>
              </a:ext>
            </a:extLst>
          </p:cNvPr>
          <p:cNvSpPr>
            <a:spLocks noGrp="1"/>
          </p:cNvSpPr>
          <p:nvPr>
            <p:ph type="title"/>
          </p:nvPr>
        </p:nvSpPr>
        <p:spPr>
          <a:xfrm>
            <a:off x="1075767" y="1188637"/>
            <a:ext cx="2988234" cy="4480726"/>
          </a:xfrm>
        </p:spPr>
        <p:txBody>
          <a:bodyPr>
            <a:normAutofit/>
          </a:bodyPr>
          <a:lstStyle/>
          <a:p>
            <a:pPr algn="r"/>
            <a:r>
              <a:rPr lang="en-IE" sz="3100">
                <a:latin typeface="Grotesque" panose="020B0504020202020204" pitchFamily="34" charset="0"/>
              </a:rPr>
              <a:t>BARRIERS TO EDUCATION IN GLOBAL SOUTH</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2C8A66-B245-7C90-28C3-FAEF6AEC9808}"/>
              </a:ext>
            </a:extLst>
          </p:cNvPr>
          <p:cNvSpPr>
            <a:spLocks noGrp="1"/>
          </p:cNvSpPr>
          <p:nvPr>
            <p:ph idx="1"/>
          </p:nvPr>
        </p:nvSpPr>
        <p:spPr>
          <a:xfrm>
            <a:off x="5255260" y="1648870"/>
            <a:ext cx="4702848" cy="3560260"/>
          </a:xfrm>
        </p:spPr>
        <p:txBody>
          <a:bodyPr anchor="ctr">
            <a:normAutofit/>
          </a:bodyPr>
          <a:lstStyle/>
          <a:p>
            <a:pPr marL="0" indent="0">
              <a:buNone/>
            </a:pPr>
            <a:r>
              <a:rPr lang="en-IE" sz="2400"/>
              <a:t>What kinds of things do you think might prevent children attending school in countries like Ethiopia, Ghana, Kenya and Tanzania?</a:t>
            </a:r>
          </a:p>
        </p:txBody>
      </p:sp>
    </p:spTree>
    <p:extLst>
      <p:ext uri="{BB962C8B-B14F-4D97-AF65-F5344CB8AC3E}">
        <p14:creationId xmlns:p14="http://schemas.microsoft.com/office/powerpoint/2010/main" val="5256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E89F62-73D7-7AD4-FDF0-4989934A51E2}"/>
              </a:ext>
            </a:extLst>
          </p:cNvPr>
          <p:cNvSpPr txBox="1"/>
          <p:nvPr/>
        </p:nvSpPr>
        <p:spPr>
          <a:xfrm>
            <a:off x="1583190" y="373077"/>
            <a:ext cx="4976229" cy="6484923"/>
          </a:xfrm>
          <a:prstGeom prst="rect">
            <a:avLst/>
          </a:prstGeom>
        </p:spPr>
        <p:txBody>
          <a:bodyPr vert="horz" lIns="91440" tIns="45720" rIns="91440" bIns="45720" rtlCol="0" anchor="t">
            <a:normAutofit fontScale="55000" lnSpcReduction="20000"/>
          </a:bodyPr>
          <a:lstStyle/>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Poor government policy</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Lack of toilets – especially for girls</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Lack of funding for education, countries are poor</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Having no teacher, or having an untrained teacher</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Having no classroom</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A lack of learning materials</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The exclusion of children with disabilities</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Being female</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Living in a country in conflict or at risk of conflict</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Distance from home to school</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Hunger and poor nutrition</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The expense of education</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Harvest season</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Child marriage</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Being an older student and having to work from a young age</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Climate change</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Disease outbreaks</a:t>
            </a:r>
          </a:p>
          <a:p>
            <a:pPr marL="285750"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Violence and bullying in the classroom</a:t>
            </a:r>
          </a:p>
          <a:p>
            <a:pPr marL="285750" indent="-228600">
              <a:lnSpc>
                <a:spcPct val="90000"/>
              </a:lnSpc>
              <a:spcAft>
                <a:spcPts val="600"/>
              </a:spcAft>
              <a:buFont typeface="Arial" panose="020B0604020202020204" pitchFamily="34" charset="0"/>
              <a:buChar char="•"/>
            </a:pPr>
            <a:endParaRPr lang="en-US" sz="800" dirty="0"/>
          </a:p>
          <a:p>
            <a:pPr marL="285750" indent="-228600">
              <a:lnSpc>
                <a:spcPct val="90000"/>
              </a:lnSpc>
              <a:spcAft>
                <a:spcPts val="600"/>
              </a:spcAft>
              <a:buFont typeface="Arial" panose="020B0604020202020204" pitchFamily="34" charset="0"/>
              <a:buChar char="•"/>
            </a:pPr>
            <a:endParaRPr lang="en-US" sz="800" dirty="0"/>
          </a:p>
        </p:txBody>
      </p:sp>
      <p:pic>
        <p:nvPicPr>
          <p:cNvPr id="4" name="Picture 3" descr="A group of children in a classroom&#10;&#10;Description automatically generated">
            <a:extLst>
              <a:ext uri="{FF2B5EF4-FFF2-40B4-BE49-F238E27FC236}">
                <a16:creationId xmlns:a16="http://schemas.microsoft.com/office/drawing/2014/main" id="{59546E27-0A8F-3888-D834-0D6C43F3B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861" y="1622871"/>
            <a:ext cx="4654202" cy="3095044"/>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681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and speech bubbles&#10;&#10;Description automatically generated">
            <a:extLst>
              <a:ext uri="{FF2B5EF4-FFF2-40B4-BE49-F238E27FC236}">
                <a16:creationId xmlns:a16="http://schemas.microsoft.com/office/drawing/2014/main" id="{5253E11F-900D-8637-7C24-E4C89A703F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9150818"/>
          </a:xfrm>
          <a:prstGeom prst="rect">
            <a:avLst/>
          </a:prstGeom>
        </p:spPr>
      </p:pic>
      <p:sp>
        <p:nvSpPr>
          <p:cNvPr id="4" name="TextBox 3">
            <a:extLst>
              <a:ext uri="{FF2B5EF4-FFF2-40B4-BE49-F238E27FC236}">
                <a16:creationId xmlns:a16="http://schemas.microsoft.com/office/drawing/2014/main" id="{A716AD08-DF55-3DAA-AFCD-C1F36777946E}"/>
              </a:ext>
            </a:extLst>
          </p:cNvPr>
          <p:cNvSpPr txBox="1"/>
          <p:nvPr/>
        </p:nvSpPr>
        <p:spPr>
          <a:xfrm>
            <a:off x="7042826" y="564204"/>
            <a:ext cx="4464995" cy="4235006"/>
          </a:xfrm>
          <a:prstGeom prst="rect">
            <a:avLst/>
          </a:prstGeom>
          <a:noFill/>
        </p:spPr>
        <p:txBody>
          <a:bodyPr wrap="square" rtlCol="0">
            <a:spAutoFit/>
          </a:bodyPr>
          <a:lstStyle/>
          <a:p>
            <a:pPr>
              <a:lnSpc>
                <a:spcPct val="150000"/>
              </a:lnSpc>
              <a:spcBef>
                <a:spcPct val="0"/>
              </a:spcBef>
              <a:spcAft>
                <a:spcPts val="600"/>
              </a:spcAft>
            </a:pPr>
            <a:r>
              <a:rPr lang="en-US" sz="2800" kern="1200" dirty="0">
                <a:latin typeface="Aptos" panose="020B0004020202020204" pitchFamily="34" charset="0"/>
                <a:ea typeface="+mj-ea"/>
                <a:cs typeface="+mj-cs"/>
              </a:rPr>
              <a:t>WHAT ARE THE BENEFITS OF EDUCATION?</a:t>
            </a:r>
            <a:endParaRPr lang="en-US" sz="2800" dirty="0">
              <a:latin typeface="Aptos" panose="020B0004020202020204" pitchFamily="34" charset="0"/>
              <a:ea typeface="+mj-ea"/>
              <a:cs typeface="+mj-cs"/>
            </a:endParaRPr>
          </a:p>
          <a:p>
            <a:pPr>
              <a:lnSpc>
                <a:spcPct val="150000"/>
              </a:lnSpc>
              <a:spcBef>
                <a:spcPct val="0"/>
              </a:spcBef>
              <a:spcAft>
                <a:spcPts val="600"/>
              </a:spcAft>
            </a:pPr>
            <a:r>
              <a:rPr lang="en-US" sz="2800" kern="1200" dirty="0">
                <a:latin typeface="Aptos" panose="020B0004020202020204" pitchFamily="34" charset="0"/>
                <a:ea typeface="+mj-ea"/>
                <a:cs typeface="+mj-cs"/>
              </a:rPr>
              <a:t>- TO INDIVIDUALS</a:t>
            </a:r>
          </a:p>
          <a:p>
            <a:pPr>
              <a:lnSpc>
                <a:spcPct val="150000"/>
              </a:lnSpc>
              <a:spcBef>
                <a:spcPct val="0"/>
              </a:spcBef>
              <a:spcAft>
                <a:spcPts val="600"/>
              </a:spcAft>
            </a:pPr>
            <a:r>
              <a:rPr lang="en-US" sz="2800" dirty="0">
                <a:latin typeface="Aptos" panose="020B0004020202020204" pitchFamily="34" charset="0"/>
                <a:ea typeface="+mj-ea"/>
                <a:cs typeface="+mj-cs"/>
              </a:rPr>
              <a:t>- TO COMMUNITIES</a:t>
            </a:r>
          </a:p>
          <a:p>
            <a:pPr>
              <a:lnSpc>
                <a:spcPct val="150000"/>
              </a:lnSpc>
              <a:spcBef>
                <a:spcPct val="0"/>
              </a:spcBef>
              <a:spcAft>
                <a:spcPts val="600"/>
              </a:spcAft>
            </a:pPr>
            <a:r>
              <a:rPr lang="en-US" sz="2800" kern="1200" dirty="0">
                <a:latin typeface="Aptos" panose="020B0004020202020204" pitchFamily="34" charset="0"/>
                <a:ea typeface="+mj-ea"/>
                <a:cs typeface="+mj-cs"/>
              </a:rPr>
              <a:t>- TO THE WORLD</a:t>
            </a:r>
          </a:p>
          <a:p>
            <a:pPr>
              <a:lnSpc>
                <a:spcPct val="90000"/>
              </a:lnSpc>
              <a:spcBef>
                <a:spcPct val="0"/>
              </a:spcBef>
              <a:spcAft>
                <a:spcPts val="600"/>
              </a:spcAft>
            </a:pPr>
            <a:endParaRPr lang="en-US" sz="1800" kern="1200" dirty="0">
              <a:latin typeface="+mj-lt"/>
              <a:ea typeface="+mj-ea"/>
              <a:cs typeface="+mj-cs"/>
            </a:endParaRPr>
          </a:p>
          <a:p>
            <a:endParaRPr lang="en-IE" dirty="0"/>
          </a:p>
        </p:txBody>
      </p:sp>
      <p:pic>
        <p:nvPicPr>
          <p:cNvPr id="6" name="Picture 5" descr="A group of children sitting at a table writing&#10;&#10;Description automatically generated">
            <a:extLst>
              <a:ext uri="{FF2B5EF4-FFF2-40B4-BE49-F238E27FC236}">
                <a16:creationId xmlns:a16="http://schemas.microsoft.com/office/drawing/2014/main" id="{B7DBA8F2-98A7-5C48-8DDB-E1BCA366A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1222" y="4157221"/>
            <a:ext cx="3213120" cy="2578231"/>
          </a:xfrm>
          <a:prstGeom prst="rect">
            <a:avLst/>
          </a:prstGeom>
        </p:spPr>
      </p:pic>
    </p:spTree>
    <p:extLst>
      <p:ext uri="{BB962C8B-B14F-4D97-AF65-F5344CB8AC3E}">
        <p14:creationId xmlns:p14="http://schemas.microsoft.com/office/powerpoint/2010/main" val="100019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of the world with different colored countries/regions&#10;&#10;Description automatically generated">
            <a:extLst>
              <a:ext uri="{FF2B5EF4-FFF2-40B4-BE49-F238E27FC236}">
                <a16:creationId xmlns:a16="http://schemas.microsoft.com/office/drawing/2014/main" id="{03CF5A68-FEEC-97B2-9AFB-30B912D723BD}"/>
              </a:ext>
            </a:extLst>
          </p:cNvPr>
          <p:cNvPicPr>
            <a:picLocks noChangeAspect="1"/>
          </p:cNvPicPr>
          <p:nvPr/>
        </p:nvPicPr>
        <p:blipFill>
          <a:blip r:embed="rId2"/>
          <a:stretch>
            <a:fillRect/>
          </a:stretch>
        </p:blipFill>
        <p:spPr>
          <a:xfrm>
            <a:off x="1163552" y="457200"/>
            <a:ext cx="9864896" cy="5943600"/>
          </a:xfrm>
          <a:prstGeom prst="rect">
            <a:avLst/>
          </a:prstGeom>
        </p:spPr>
      </p:pic>
    </p:spTree>
    <p:extLst>
      <p:ext uri="{BB962C8B-B14F-4D97-AF65-F5344CB8AC3E}">
        <p14:creationId xmlns:p14="http://schemas.microsoft.com/office/powerpoint/2010/main" val="411594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558B9-15A3-625A-EAAA-F8537010F932}"/>
              </a:ext>
            </a:extLst>
          </p:cNvPr>
          <p:cNvSpPr>
            <a:spLocks noGrp="1"/>
          </p:cNvSpPr>
          <p:nvPr>
            <p:ph type="title"/>
          </p:nvPr>
        </p:nvSpPr>
        <p:spPr>
          <a:xfrm>
            <a:off x="686834" y="1153572"/>
            <a:ext cx="3200400" cy="4461163"/>
          </a:xfrm>
        </p:spPr>
        <p:txBody>
          <a:bodyPr>
            <a:normAutofit/>
          </a:bodyPr>
          <a:lstStyle/>
          <a:p>
            <a:r>
              <a:rPr lang="en-IE">
                <a:solidFill>
                  <a:srgbClr val="FFFFFF"/>
                </a:solidFill>
              </a:rPr>
              <a:t>Questions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E9A25D-5FBA-1F82-4E45-835D16693EB4}"/>
              </a:ext>
            </a:extLst>
          </p:cNvPr>
          <p:cNvSpPr>
            <a:spLocks noGrp="1"/>
          </p:cNvSpPr>
          <p:nvPr>
            <p:ph idx="1"/>
          </p:nvPr>
        </p:nvSpPr>
        <p:spPr>
          <a:xfrm>
            <a:off x="4447308" y="591344"/>
            <a:ext cx="6906491" cy="5585619"/>
          </a:xfrm>
        </p:spPr>
        <p:txBody>
          <a:bodyPr anchor="ctr">
            <a:normAutofit/>
          </a:bodyPr>
          <a:lstStyle/>
          <a:p>
            <a:r>
              <a:rPr lang="en-US" dirty="0"/>
              <a:t>What does the data show about education access in Ireland and Europe? </a:t>
            </a:r>
          </a:p>
          <a:p>
            <a:r>
              <a:rPr lang="en-US" dirty="0"/>
              <a:t>How does this compare with other countries and continents in the world? </a:t>
            </a:r>
          </a:p>
          <a:p>
            <a:r>
              <a:rPr lang="en-US" dirty="0"/>
              <a:t>What does it show about education levels or access around the world? </a:t>
            </a:r>
          </a:p>
          <a:p>
            <a:r>
              <a:rPr lang="en-US" dirty="0"/>
              <a:t>Is there fair access to education across the world? </a:t>
            </a:r>
          </a:p>
          <a:p>
            <a:r>
              <a:rPr lang="en-US" dirty="0"/>
              <a:t>What impact does this inequality have on the countries?</a:t>
            </a:r>
            <a:endParaRPr lang="en-IE" dirty="0"/>
          </a:p>
        </p:txBody>
      </p:sp>
    </p:spTree>
    <p:extLst>
      <p:ext uri="{BB962C8B-B14F-4D97-AF65-F5344CB8AC3E}">
        <p14:creationId xmlns:p14="http://schemas.microsoft.com/office/powerpoint/2010/main" val="305190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3642D8-E90B-11E1-74E7-C9A44E55AEC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Benefits of Education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9A941F-CDCF-64FF-2321-3C73A1B1653F}"/>
              </a:ext>
            </a:extLst>
          </p:cNvPr>
          <p:cNvSpPr txBox="1"/>
          <p:nvPr/>
        </p:nvSpPr>
        <p:spPr>
          <a:xfrm>
            <a:off x="838200" y="1929383"/>
            <a:ext cx="10515600" cy="4676689"/>
          </a:xfrm>
          <a:prstGeom prst="rect">
            <a:avLst/>
          </a:prstGeom>
        </p:spPr>
        <p:txBody>
          <a:bodyPr vert="horz" lIns="91440" tIns="45720" rIns="91440" bIns="45720" rtlCol="0">
            <a:normAutofit fontScale="85000" lnSpcReduction="10000"/>
          </a:bodyPr>
          <a:lstStyle/>
          <a:p>
            <a:pPr indent="-228600">
              <a:lnSpc>
                <a:spcPct val="150000"/>
              </a:lnSpc>
              <a:spcAft>
                <a:spcPts val="600"/>
              </a:spcAft>
              <a:buFont typeface="Arial" panose="020B0604020202020204" pitchFamily="34" charset="0"/>
              <a:buChar char="•"/>
            </a:pPr>
            <a:r>
              <a:rPr lang="en-US" sz="2400" b="0" i="0" dirty="0">
                <a:effectLst/>
                <a:latin typeface="Grotesque" panose="020B0504020202020204" pitchFamily="34" charset="0"/>
              </a:rPr>
              <a:t>Employment opportunities</a:t>
            </a:r>
          </a:p>
          <a:p>
            <a:pPr indent="-228600">
              <a:lnSpc>
                <a:spcPct val="150000"/>
              </a:lnSpc>
              <a:spcAft>
                <a:spcPts val="600"/>
              </a:spcAft>
              <a:buFont typeface="Arial" panose="020B0604020202020204" pitchFamily="34" charset="0"/>
              <a:buChar char="•"/>
            </a:pPr>
            <a:r>
              <a:rPr lang="en-US" sz="2400" b="0" i="0" dirty="0">
                <a:effectLst/>
                <a:latin typeface="Grotesque" panose="020B0504020202020204" pitchFamily="34" charset="0"/>
              </a:rPr>
              <a:t>Higher income</a:t>
            </a:r>
          </a:p>
          <a:p>
            <a:pPr indent="-228600">
              <a:lnSpc>
                <a:spcPct val="150000"/>
              </a:lnSpc>
              <a:spcAft>
                <a:spcPts val="600"/>
              </a:spcAft>
              <a:buFont typeface="Arial" panose="020B0604020202020204" pitchFamily="34" charset="0"/>
              <a:buChar char="•"/>
            </a:pPr>
            <a:r>
              <a:rPr lang="en-US" sz="2400" b="0" i="0" dirty="0">
                <a:effectLst/>
                <a:latin typeface="Grotesque" panose="020B0504020202020204" pitchFamily="34" charset="0"/>
              </a:rPr>
              <a:t>Problem-solving skills</a:t>
            </a:r>
          </a:p>
          <a:p>
            <a:pPr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Boosts the</a:t>
            </a:r>
            <a:r>
              <a:rPr lang="en-US" sz="2400" b="0" i="0" dirty="0">
                <a:effectLst/>
                <a:latin typeface="Grotesque" panose="020B0504020202020204" pitchFamily="34" charset="0"/>
              </a:rPr>
              <a:t> economy</a:t>
            </a:r>
          </a:p>
          <a:p>
            <a:pPr indent="-228600">
              <a:lnSpc>
                <a:spcPct val="150000"/>
              </a:lnSpc>
              <a:spcAft>
                <a:spcPts val="600"/>
              </a:spcAft>
              <a:buFont typeface="Arial" panose="020B0604020202020204" pitchFamily="34" charset="0"/>
              <a:buChar char="•"/>
            </a:pPr>
            <a:r>
              <a:rPr lang="en-US" sz="2400" b="0" i="0" dirty="0">
                <a:effectLst/>
                <a:latin typeface="Grotesque" panose="020B0504020202020204" pitchFamily="34" charset="0"/>
              </a:rPr>
              <a:t>Giving back to the community</a:t>
            </a:r>
          </a:p>
          <a:p>
            <a:pPr indent="-228600">
              <a:lnSpc>
                <a:spcPct val="150000"/>
              </a:lnSpc>
              <a:spcAft>
                <a:spcPts val="600"/>
              </a:spcAft>
              <a:buFont typeface="Arial" panose="020B0604020202020204" pitchFamily="34" charset="0"/>
              <a:buChar char="•"/>
            </a:pPr>
            <a:r>
              <a:rPr lang="en-US" sz="2400" b="0" i="0" dirty="0">
                <a:effectLst/>
                <a:latin typeface="Grotesque" panose="020B0504020202020204" pitchFamily="34" charset="0"/>
              </a:rPr>
              <a:t>Poverty reduction</a:t>
            </a:r>
          </a:p>
          <a:p>
            <a:pPr indent="-228600">
              <a:lnSpc>
                <a:spcPct val="150000"/>
              </a:lnSpc>
              <a:spcAft>
                <a:spcPts val="600"/>
              </a:spcAft>
              <a:buFont typeface="Arial" panose="020B0604020202020204" pitchFamily="34" charset="0"/>
              <a:buChar char="•"/>
            </a:pPr>
            <a:r>
              <a:rPr lang="en-US" sz="2400" b="0" i="0" dirty="0">
                <a:effectLst/>
                <a:latin typeface="Grotesque" panose="020B0504020202020204" pitchFamily="34" charset="0"/>
              </a:rPr>
              <a:t>Reduced child marriage</a:t>
            </a:r>
          </a:p>
          <a:p>
            <a:pPr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Boosts self-esteem and confidence</a:t>
            </a:r>
          </a:p>
          <a:p>
            <a:pPr indent="-228600">
              <a:lnSpc>
                <a:spcPct val="150000"/>
              </a:lnSpc>
              <a:spcAft>
                <a:spcPts val="600"/>
              </a:spcAft>
              <a:buFont typeface="Arial" panose="020B0604020202020204" pitchFamily="34" charset="0"/>
              <a:buChar char="•"/>
            </a:pPr>
            <a:r>
              <a:rPr lang="en-US" sz="2400" dirty="0">
                <a:latin typeface="Grotesque" panose="020B0504020202020204" pitchFamily="34" charset="0"/>
              </a:rPr>
              <a:t>Boosts creativity</a:t>
            </a:r>
          </a:p>
          <a:p>
            <a:pPr indent="-228600">
              <a:lnSpc>
                <a:spcPct val="150000"/>
              </a:lnSpc>
              <a:spcAft>
                <a:spcPts val="600"/>
              </a:spcAft>
              <a:buFont typeface="Arial" panose="020B0604020202020204" pitchFamily="34" charset="0"/>
              <a:buChar char="•"/>
            </a:pPr>
            <a:endParaRPr lang="en-US" sz="2200" dirty="0">
              <a:latin typeface="Grotesque" panose="020B0504020202020204" pitchFamily="34" charset="0"/>
            </a:endParaRPr>
          </a:p>
          <a:p>
            <a:pPr indent="-228600">
              <a:lnSpc>
                <a:spcPct val="150000"/>
              </a:lnSpc>
              <a:spcAft>
                <a:spcPts val="600"/>
              </a:spcAft>
              <a:buFont typeface="Arial" panose="020B0604020202020204" pitchFamily="34" charset="0"/>
              <a:buChar char="•"/>
            </a:pPr>
            <a:endParaRPr lang="en-US" sz="2200" b="0" i="0" dirty="0">
              <a:effectLst/>
              <a:latin typeface="Grotesque" panose="020B0504020202020204" pitchFamily="34" charset="0"/>
            </a:endParaRPr>
          </a:p>
          <a:p>
            <a:pPr indent="-228600">
              <a:lnSpc>
                <a:spcPct val="90000"/>
              </a:lnSpc>
              <a:spcAft>
                <a:spcPts val="600"/>
              </a:spcAft>
              <a:buFont typeface="Arial" panose="020B0604020202020204" pitchFamily="34" charset="0"/>
              <a:buChar char="•"/>
            </a:pPr>
            <a:endParaRPr lang="en-US" sz="2200" b="1" dirty="0"/>
          </a:p>
        </p:txBody>
      </p:sp>
      <p:sp>
        <p:nvSpPr>
          <p:cNvPr id="4" name="TextBox 3">
            <a:extLst>
              <a:ext uri="{FF2B5EF4-FFF2-40B4-BE49-F238E27FC236}">
                <a16:creationId xmlns:a16="http://schemas.microsoft.com/office/drawing/2014/main" id="{E7A5D3C5-90F9-149E-4535-B9A7210C5817}"/>
              </a:ext>
            </a:extLst>
          </p:cNvPr>
          <p:cNvSpPr txBox="1"/>
          <p:nvPr/>
        </p:nvSpPr>
        <p:spPr>
          <a:xfrm>
            <a:off x="6476657" y="1804502"/>
            <a:ext cx="5046307" cy="5351209"/>
          </a:xfrm>
          <a:prstGeom prst="rect">
            <a:avLst/>
          </a:prstGeom>
          <a:noFill/>
        </p:spPr>
        <p:txBody>
          <a:bodyPr wrap="square" rtlCol="0">
            <a:spAutoFit/>
          </a:bodyPr>
          <a:lstStyle/>
          <a:p>
            <a:pPr algn="l">
              <a:lnSpc>
                <a:spcPct val="150000"/>
              </a:lnSpc>
              <a:spcAft>
                <a:spcPts val="600"/>
              </a:spcAft>
              <a:buFont typeface="Arial" panose="020B0604020202020204" pitchFamily="34" charset="0"/>
              <a:buChar char="•"/>
            </a:pPr>
            <a:r>
              <a:rPr lang="en-US" sz="2000" dirty="0">
                <a:latin typeface="Grotesque" panose="020B0504020202020204" pitchFamily="34" charset="0"/>
              </a:rPr>
              <a:t>Better health outcomes</a:t>
            </a:r>
            <a:endParaRPr lang="en-US" sz="2000" b="0" i="0" dirty="0">
              <a:effectLst/>
              <a:latin typeface="Grotesque" panose="020B0504020202020204" pitchFamily="34" charset="0"/>
            </a:endParaRPr>
          </a:p>
          <a:p>
            <a:pPr algn="l">
              <a:lnSpc>
                <a:spcPct val="150000"/>
              </a:lnSpc>
              <a:spcAft>
                <a:spcPts val="600"/>
              </a:spcAft>
              <a:buFont typeface="Arial" panose="020B0604020202020204" pitchFamily="34" charset="0"/>
              <a:buChar char="•"/>
            </a:pPr>
            <a:r>
              <a:rPr lang="en-US" sz="2000" dirty="0">
                <a:latin typeface="Grotesque" panose="020B0504020202020204" pitchFamily="34" charset="0"/>
              </a:rPr>
              <a:t>Democracy and m</a:t>
            </a:r>
            <a:r>
              <a:rPr lang="en-US" sz="2000" b="0" i="0" dirty="0">
                <a:effectLst/>
                <a:latin typeface="Grotesque" panose="020B0504020202020204" pitchFamily="34" charset="0"/>
              </a:rPr>
              <a:t>ore social stability</a:t>
            </a:r>
          </a:p>
          <a:p>
            <a:pPr algn="l">
              <a:lnSpc>
                <a:spcPct val="150000"/>
              </a:lnSpc>
              <a:spcAft>
                <a:spcPts val="600"/>
              </a:spcAft>
              <a:buFont typeface="Arial" panose="020B0604020202020204" pitchFamily="34" charset="0"/>
              <a:buChar char="•"/>
            </a:pPr>
            <a:r>
              <a:rPr lang="en-US" sz="2000" b="0" i="0" dirty="0">
                <a:effectLst/>
                <a:latin typeface="Grotesque" panose="020B0504020202020204" pitchFamily="34" charset="0"/>
              </a:rPr>
              <a:t>Reduced violence/wars</a:t>
            </a:r>
          </a:p>
          <a:p>
            <a:pPr algn="l">
              <a:lnSpc>
                <a:spcPct val="150000"/>
              </a:lnSpc>
              <a:spcAft>
                <a:spcPts val="600"/>
              </a:spcAft>
              <a:buFont typeface="Arial" panose="020B0604020202020204" pitchFamily="34" charset="0"/>
              <a:buChar char="•"/>
            </a:pPr>
            <a:r>
              <a:rPr lang="en-US" sz="2000" dirty="0">
                <a:latin typeface="Grotesque" panose="020B0504020202020204" pitchFamily="34" charset="0"/>
              </a:rPr>
              <a:t>Helps protect children from trafficking</a:t>
            </a:r>
          </a:p>
          <a:p>
            <a:pPr algn="l">
              <a:lnSpc>
                <a:spcPct val="150000"/>
              </a:lnSpc>
              <a:spcAft>
                <a:spcPts val="600"/>
              </a:spcAft>
              <a:buFont typeface="Arial" panose="020B0604020202020204" pitchFamily="34" charset="0"/>
              <a:buChar char="•"/>
            </a:pPr>
            <a:r>
              <a:rPr lang="en-US" sz="2000" dirty="0">
                <a:latin typeface="Grotesque" panose="020B0504020202020204" pitchFamily="34" charset="0"/>
              </a:rPr>
              <a:t>Let’s children reach their full potential</a:t>
            </a:r>
          </a:p>
          <a:p>
            <a:pPr algn="l">
              <a:lnSpc>
                <a:spcPct val="150000"/>
              </a:lnSpc>
              <a:spcAft>
                <a:spcPts val="600"/>
              </a:spcAft>
              <a:buFont typeface="Arial" panose="020B0604020202020204" pitchFamily="34" charset="0"/>
              <a:buChar char="•"/>
            </a:pPr>
            <a:r>
              <a:rPr lang="en-US" sz="2000" dirty="0">
                <a:latin typeface="Grotesque" panose="020B0504020202020204" pitchFamily="34" charset="0"/>
              </a:rPr>
              <a:t>Helps the environment</a:t>
            </a:r>
          </a:p>
          <a:p>
            <a:pPr algn="l">
              <a:lnSpc>
                <a:spcPct val="150000"/>
              </a:lnSpc>
              <a:spcAft>
                <a:spcPts val="600"/>
              </a:spcAft>
              <a:buFont typeface="Arial" panose="020B0604020202020204" pitchFamily="34" charset="0"/>
              <a:buChar char="•"/>
            </a:pPr>
            <a:r>
              <a:rPr lang="en-US" sz="2000" dirty="0">
                <a:latin typeface="Grotesque" panose="020B0504020202020204" pitchFamily="34" charset="0"/>
              </a:rPr>
              <a:t>Reduces child </a:t>
            </a:r>
            <a:r>
              <a:rPr lang="en-US" sz="2000" dirty="0" err="1">
                <a:latin typeface="Grotesque" panose="020B0504020202020204" pitchFamily="34" charset="0"/>
              </a:rPr>
              <a:t>labour</a:t>
            </a:r>
            <a:endParaRPr lang="en-US" sz="2000" dirty="0">
              <a:latin typeface="Grotesque" panose="020B0504020202020204" pitchFamily="34" charset="0"/>
            </a:endParaRPr>
          </a:p>
          <a:p>
            <a:pPr algn="l">
              <a:lnSpc>
                <a:spcPct val="150000"/>
              </a:lnSpc>
              <a:spcAft>
                <a:spcPts val="600"/>
              </a:spcAft>
              <a:buFont typeface="Arial" panose="020B0604020202020204" pitchFamily="34" charset="0"/>
              <a:buChar char="•"/>
            </a:pPr>
            <a:r>
              <a:rPr lang="en-US" sz="2000" dirty="0">
                <a:latin typeface="Grotesque" panose="020B0504020202020204" pitchFamily="34" charset="0"/>
              </a:rPr>
              <a:t>Helps a country’s institutions</a:t>
            </a:r>
          </a:p>
          <a:p>
            <a:pPr algn="l">
              <a:lnSpc>
                <a:spcPct val="150000"/>
              </a:lnSpc>
              <a:spcAft>
                <a:spcPts val="600"/>
              </a:spcAft>
              <a:buFont typeface="Arial" panose="020B0604020202020204" pitchFamily="34" charset="0"/>
              <a:buChar char="•"/>
            </a:pPr>
            <a:r>
              <a:rPr lang="en-US" sz="2000" dirty="0">
                <a:latin typeface="Grotesque" panose="020B0504020202020204" pitchFamily="34" charset="0"/>
              </a:rPr>
              <a:t>Is a powerful agent of change</a:t>
            </a:r>
          </a:p>
          <a:p>
            <a:pPr algn="l">
              <a:lnSpc>
                <a:spcPct val="150000"/>
              </a:lnSpc>
              <a:spcAft>
                <a:spcPts val="600"/>
              </a:spcAft>
              <a:buFont typeface="Arial" panose="020B0604020202020204" pitchFamily="34" charset="0"/>
              <a:buChar char="•"/>
            </a:pPr>
            <a:endParaRPr lang="en-US" sz="2000" b="0" i="0" dirty="0">
              <a:effectLst/>
              <a:latin typeface="Grotesque" panose="020B0504020202020204" pitchFamily="34" charset="0"/>
            </a:endParaRPr>
          </a:p>
        </p:txBody>
      </p:sp>
    </p:spTree>
    <p:extLst>
      <p:ext uri="{BB962C8B-B14F-4D97-AF65-F5344CB8AC3E}">
        <p14:creationId xmlns:p14="http://schemas.microsoft.com/office/powerpoint/2010/main" val="9267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FA0440-2367-D6BD-BE14-FD865C59F84C}"/>
              </a:ext>
            </a:extLst>
          </p:cNvPr>
          <p:cNvSpPr txBox="1"/>
          <p:nvPr/>
        </p:nvSpPr>
        <p:spPr>
          <a:xfrm>
            <a:off x="744717" y="715129"/>
            <a:ext cx="5064048" cy="5611657"/>
          </a:xfrm>
          <a:prstGeom prst="rect">
            <a:avLst/>
          </a:prstGeom>
        </p:spPr>
        <p:txBody>
          <a:bodyPr vert="horz" lIns="91440" tIns="45720" rIns="91440" bIns="45720" rtlCol="0" anchor="t">
            <a:normAutofit fontScale="85000" lnSpcReduction="20000"/>
          </a:bodyPr>
          <a:lstStyle/>
          <a:p>
            <a:pPr>
              <a:lnSpc>
                <a:spcPct val="150000"/>
              </a:lnSpc>
              <a:spcAft>
                <a:spcPts val="600"/>
              </a:spcAft>
            </a:pPr>
            <a:r>
              <a:rPr lang="en-US" sz="2400" b="0" i="0" dirty="0">
                <a:effectLst/>
              </a:rPr>
              <a:t>These benefits are even greater when support to education is targeted toward girls. Girls who complete their primary education tend to find better jobs, marry later and have fewer children. They are also:</a:t>
            </a:r>
          </a:p>
          <a:p>
            <a:pPr>
              <a:lnSpc>
                <a:spcPct val="140000"/>
              </a:lnSpc>
              <a:spcAft>
                <a:spcPts val="600"/>
              </a:spcAft>
            </a:pPr>
            <a:endParaRPr lang="en-US" sz="2400" b="0" i="0" dirty="0">
              <a:effectLst/>
            </a:endParaRPr>
          </a:p>
          <a:p>
            <a:pPr indent="-228600">
              <a:lnSpc>
                <a:spcPct val="140000"/>
              </a:lnSpc>
              <a:spcAft>
                <a:spcPts val="600"/>
              </a:spcAft>
              <a:buFont typeface="Arial" panose="020B0604020202020204" pitchFamily="34" charset="0"/>
              <a:buChar char="•"/>
            </a:pPr>
            <a:r>
              <a:rPr lang="en-US" sz="2400" b="0" i="0" dirty="0">
                <a:effectLst/>
              </a:rPr>
              <a:t>half as likely to have children who suffer from malnutrition</a:t>
            </a:r>
          </a:p>
          <a:p>
            <a:pPr indent="-228600">
              <a:lnSpc>
                <a:spcPct val="140000"/>
              </a:lnSpc>
              <a:spcAft>
                <a:spcPts val="600"/>
              </a:spcAft>
              <a:buFont typeface="Arial" panose="020B0604020202020204" pitchFamily="34" charset="0"/>
              <a:buChar char="•"/>
            </a:pPr>
            <a:r>
              <a:rPr lang="en-US" sz="2400" b="0" i="0" dirty="0">
                <a:effectLst/>
              </a:rPr>
              <a:t>less likely to have children who die before the age of five</a:t>
            </a:r>
          </a:p>
          <a:p>
            <a:pPr indent="-228600">
              <a:lnSpc>
                <a:spcPct val="140000"/>
              </a:lnSpc>
              <a:spcAft>
                <a:spcPts val="600"/>
              </a:spcAft>
              <a:buFont typeface="Arial" panose="020B0604020202020204" pitchFamily="34" charset="0"/>
              <a:buChar char="•"/>
            </a:pPr>
            <a:r>
              <a:rPr lang="en-US" sz="2400" b="0" i="0" dirty="0">
                <a:effectLst/>
              </a:rPr>
              <a:t>less likely to turn to prostitution</a:t>
            </a:r>
          </a:p>
          <a:p>
            <a:pPr indent="-228600">
              <a:lnSpc>
                <a:spcPct val="140000"/>
              </a:lnSpc>
              <a:spcAft>
                <a:spcPts val="600"/>
              </a:spcAft>
              <a:buFont typeface="Arial" panose="020B0604020202020204" pitchFamily="34" charset="0"/>
              <a:buChar char="•"/>
            </a:pPr>
            <a:r>
              <a:rPr lang="en-US" sz="2400" b="0" i="0" dirty="0">
                <a:effectLst/>
              </a:rPr>
              <a:t>less prone to be victims of sexual violence or become infected with HIV</a:t>
            </a:r>
          </a:p>
        </p:txBody>
      </p:sp>
      <p:pic>
        <p:nvPicPr>
          <p:cNvPr id="5" name="Picture 4" descr="A group of girls looking at the camera&#10;&#10;Description automatically generated">
            <a:extLst>
              <a:ext uri="{FF2B5EF4-FFF2-40B4-BE49-F238E27FC236}">
                <a16:creationId xmlns:a16="http://schemas.microsoft.com/office/drawing/2014/main" id="{5CE5E673-DFA2-B221-9E95-8BE5667A8E5E}"/>
              </a:ext>
            </a:extLst>
          </p:cNvPr>
          <p:cNvPicPr>
            <a:picLocks noChangeAspect="1"/>
          </p:cNvPicPr>
          <p:nvPr/>
        </p:nvPicPr>
        <p:blipFill rotWithShape="1">
          <a:blip r:embed="rId2">
            <a:extLst>
              <a:ext uri="{28A0092B-C50C-407E-A947-70E740481C1C}">
                <a14:useLocalDpi xmlns:a14="http://schemas.microsoft.com/office/drawing/2010/main" val="0"/>
              </a:ext>
            </a:extLst>
          </a:blip>
          <a:srcRect r="33299"/>
          <a:stretch/>
        </p:blipFill>
        <p:spPr>
          <a:xfrm>
            <a:off x="6223507" y="867064"/>
            <a:ext cx="5064049" cy="5048790"/>
          </a:xfrm>
          <a:prstGeom prst="rect">
            <a:avLst/>
          </a:prstGeom>
        </p:spPr>
      </p:pic>
      <p:grpSp>
        <p:nvGrpSpPr>
          <p:cNvPr id="32" name="Group 31">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3" name="Rectangle 32">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63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2300EF-6D7B-148E-72F9-9CBF90B18E0B}"/>
              </a:ext>
            </a:extLst>
          </p:cNvPr>
          <p:cNvPicPr>
            <a:picLocks noChangeAspect="1"/>
          </p:cNvPicPr>
          <p:nvPr/>
        </p:nvPicPr>
        <p:blipFill>
          <a:blip r:embed="rId2"/>
          <a:stretch>
            <a:fillRect/>
          </a:stretch>
        </p:blipFill>
        <p:spPr>
          <a:xfrm>
            <a:off x="1862949" y="2224982"/>
            <a:ext cx="8466102" cy="4153557"/>
          </a:xfrm>
          <a:prstGeom prst="rect">
            <a:avLst/>
          </a:prstGeom>
        </p:spPr>
      </p:pic>
      <p:sp>
        <p:nvSpPr>
          <p:cNvPr id="5" name="TextBox 4">
            <a:extLst>
              <a:ext uri="{FF2B5EF4-FFF2-40B4-BE49-F238E27FC236}">
                <a16:creationId xmlns:a16="http://schemas.microsoft.com/office/drawing/2014/main" id="{B2582DB9-6D8B-62DC-2AE7-3174988D5AD3}"/>
              </a:ext>
            </a:extLst>
          </p:cNvPr>
          <p:cNvSpPr txBox="1"/>
          <p:nvPr/>
        </p:nvSpPr>
        <p:spPr>
          <a:xfrm>
            <a:off x="1438275" y="479461"/>
            <a:ext cx="9677400" cy="1569660"/>
          </a:xfrm>
          <a:prstGeom prst="rect">
            <a:avLst/>
          </a:prstGeom>
          <a:noFill/>
        </p:spPr>
        <p:txBody>
          <a:bodyPr wrap="square">
            <a:spAutoFit/>
          </a:bodyPr>
          <a:lstStyle/>
          <a:p>
            <a:pPr algn="ctr"/>
            <a:r>
              <a:rPr lang="en-US" sz="3200" b="1" i="0" dirty="0">
                <a:solidFill>
                  <a:srgbClr val="222222"/>
                </a:solidFill>
                <a:effectLst/>
                <a:latin typeface="Poppins" panose="00000500000000000000" pitchFamily="2" charset="0"/>
              </a:rPr>
              <a:t>When access to education and learning grows, the ripple effects on communities and countries are remarkable</a:t>
            </a:r>
          </a:p>
        </p:txBody>
      </p:sp>
    </p:spTree>
    <p:extLst>
      <p:ext uri="{BB962C8B-B14F-4D97-AF65-F5344CB8AC3E}">
        <p14:creationId xmlns:p14="http://schemas.microsoft.com/office/powerpoint/2010/main" val="163401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9969DD1-B487-E739-A253-A6DEF230BF5B}"/>
              </a:ext>
            </a:extLst>
          </p:cNvPr>
          <p:cNvSpPr txBox="1"/>
          <p:nvPr/>
        </p:nvSpPr>
        <p:spPr>
          <a:xfrm>
            <a:off x="655207" y="866969"/>
            <a:ext cx="4977578" cy="5641871"/>
          </a:xfrm>
          <a:prstGeom prst="rect">
            <a:avLst/>
          </a:prstGeom>
        </p:spPr>
        <p:txBody>
          <a:bodyPr vert="horz" lIns="91440" tIns="45720" rIns="91440" bIns="45720" rtlCol="0" anchor="ctr">
            <a:normAutofit lnSpcReduction="10000"/>
          </a:bodyPr>
          <a:lstStyle/>
          <a:p>
            <a:pPr>
              <a:lnSpc>
                <a:spcPct val="90000"/>
              </a:lnSpc>
              <a:spcAft>
                <a:spcPts val="600"/>
              </a:spcAft>
            </a:pPr>
            <a:endParaRPr lang="en-US" sz="2400" dirty="0">
              <a:solidFill>
                <a:schemeClr val="tx2"/>
              </a:solidFill>
              <a:effectLst/>
              <a:latin typeface="Aptos" panose="020B0004020202020204" pitchFamily="34" charset="0"/>
            </a:endParaRPr>
          </a:p>
          <a:p>
            <a:pPr>
              <a:lnSpc>
                <a:spcPct val="90000"/>
              </a:lnSpc>
              <a:spcAft>
                <a:spcPts val="600"/>
              </a:spcAft>
            </a:pPr>
            <a:r>
              <a:rPr lang="en-US" sz="2400" b="1" i="0" dirty="0">
                <a:solidFill>
                  <a:schemeClr val="tx2"/>
                </a:solidFill>
                <a:effectLst/>
                <a:latin typeface="Aptos" panose="020B0004020202020204" pitchFamily="34" charset="0"/>
              </a:rPr>
              <a:t>PLANNING COMMITTEE</a:t>
            </a:r>
          </a:p>
          <a:p>
            <a:pPr>
              <a:lnSpc>
                <a:spcPct val="110000"/>
              </a:lnSpc>
              <a:spcAft>
                <a:spcPts val="600"/>
              </a:spcAft>
            </a:pPr>
            <a:endParaRPr lang="en-US" sz="2400" dirty="0">
              <a:solidFill>
                <a:schemeClr val="tx2"/>
              </a:solidFill>
              <a:effectLst/>
              <a:latin typeface="Aptos" panose="020B0004020202020204" pitchFamily="34" charset="0"/>
            </a:endParaRPr>
          </a:p>
          <a:p>
            <a:pPr indent="-228600">
              <a:lnSpc>
                <a:spcPct val="110000"/>
              </a:lnSpc>
              <a:spcAft>
                <a:spcPts val="600"/>
              </a:spcAft>
              <a:buFont typeface="Arial" panose="020B0604020202020204" pitchFamily="34" charset="0"/>
              <a:buChar char="•"/>
            </a:pPr>
            <a:r>
              <a:rPr lang="en-US" sz="2400" b="0" i="0" dirty="0" err="1">
                <a:solidFill>
                  <a:schemeClr val="tx2"/>
                </a:solidFill>
                <a:effectLst/>
                <a:latin typeface="Aptos" panose="020B0004020202020204" pitchFamily="34" charset="0"/>
              </a:rPr>
              <a:t>Organise</a:t>
            </a:r>
            <a:r>
              <a:rPr lang="en-US" sz="2400" b="0" i="0" dirty="0">
                <a:solidFill>
                  <a:schemeClr val="tx2"/>
                </a:solidFill>
                <a:effectLst/>
                <a:latin typeface="Aptos" panose="020B0004020202020204" pitchFamily="34" charset="0"/>
              </a:rPr>
              <a:t> the route and length - what resources will you need for this?</a:t>
            </a:r>
            <a:endParaRPr lang="en-US" sz="2400" dirty="0">
              <a:solidFill>
                <a:schemeClr val="tx2"/>
              </a:solidFill>
              <a:latin typeface="Aptos" panose="020B0004020202020204" pitchFamily="34" charset="0"/>
            </a:endParaRPr>
          </a:p>
          <a:p>
            <a:pPr indent="-228600">
              <a:lnSpc>
                <a:spcPct val="110000"/>
              </a:lnSpc>
              <a:spcAft>
                <a:spcPts val="600"/>
              </a:spcAft>
              <a:buFont typeface="Arial" panose="020B0604020202020204" pitchFamily="34" charset="0"/>
              <a:buChar char="•"/>
            </a:pPr>
            <a:r>
              <a:rPr lang="en-US" sz="2400" b="0" i="0" dirty="0" err="1">
                <a:solidFill>
                  <a:schemeClr val="tx2"/>
                </a:solidFill>
                <a:effectLst/>
                <a:latin typeface="Aptos" panose="020B0004020202020204" pitchFamily="34" charset="0"/>
              </a:rPr>
              <a:t>Organise</a:t>
            </a:r>
            <a:r>
              <a:rPr lang="en-US" sz="2400" b="0" i="0" dirty="0">
                <a:solidFill>
                  <a:schemeClr val="tx2"/>
                </a:solidFill>
                <a:effectLst/>
                <a:latin typeface="Aptos" panose="020B0004020202020204" pitchFamily="34" charset="0"/>
              </a:rPr>
              <a:t> the date</a:t>
            </a:r>
            <a:endParaRPr lang="en-US" sz="2400" dirty="0">
              <a:solidFill>
                <a:schemeClr val="tx2"/>
              </a:solidFill>
              <a:latin typeface="Aptos" panose="020B0004020202020204" pitchFamily="34" charset="0"/>
            </a:endParaRPr>
          </a:p>
          <a:p>
            <a:pPr indent="-228600">
              <a:lnSpc>
                <a:spcPct val="110000"/>
              </a:lnSpc>
              <a:spcAft>
                <a:spcPts val="600"/>
              </a:spcAft>
              <a:buFont typeface="Arial" panose="020B0604020202020204" pitchFamily="34" charset="0"/>
              <a:buChar char="•"/>
            </a:pPr>
            <a:r>
              <a:rPr lang="en-US" sz="2400" b="0" i="0" dirty="0" err="1">
                <a:solidFill>
                  <a:schemeClr val="tx2"/>
                </a:solidFill>
                <a:effectLst/>
                <a:latin typeface="Aptos" panose="020B0004020202020204" pitchFamily="34" charset="0"/>
              </a:rPr>
              <a:t>Organise</a:t>
            </a:r>
            <a:r>
              <a:rPr lang="en-US" sz="2400" b="0" i="0" dirty="0">
                <a:solidFill>
                  <a:schemeClr val="tx2"/>
                </a:solidFill>
                <a:effectLst/>
                <a:latin typeface="Aptos" panose="020B0004020202020204" pitchFamily="34" charset="0"/>
              </a:rPr>
              <a:t> how you will get to the start of the walk</a:t>
            </a:r>
            <a:endParaRPr lang="en-US" sz="2400" dirty="0">
              <a:solidFill>
                <a:schemeClr val="tx2"/>
              </a:solidFill>
              <a:latin typeface="Aptos" panose="020B0004020202020204" pitchFamily="34" charset="0"/>
            </a:endParaRPr>
          </a:p>
          <a:p>
            <a:pPr indent="-228600">
              <a:lnSpc>
                <a:spcPct val="110000"/>
              </a:lnSpc>
              <a:spcAft>
                <a:spcPts val="600"/>
              </a:spcAft>
              <a:buFont typeface="Arial" panose="020B0604020202020204" pitchFamily="34" charset="0"/>
              <a:buChar char="•"/>
            </a:pPr>
            <a:r>
              <a:rPr lang="en-US" sz="2400" b="0" i="0" dirty="0">
                <a:solidFill>
                  <a:schemeClr val="tx2"/>
                </a:solidFill>
                <a:effectLst/>
                <a:latin typeface="Aptos" panose="020B0004020202020204" pitchFamily="34" charset="0"/>
              </a:rPr>
              <a:t>Is the route safe?</a:t>
            </a:r>
            <a:endParaRPr lang="en-US" sz="2400" dirty="0">
              <a:solidFill>
                <a:schemeClr val="tx2"/>
              </a:solidFill>
              <a:latin typeface="Aptos" panose="020B0004020202020204" pitchFamily="34" charset="0"/>
            </a:endParaRPr>
          </a:p>
          <a:p>
            <a:pPr indent="-228600">
              <a:lnSpc>
                <a:spcPct val="110000"/>
              </a:lnSpc>
              <a:spcAft>
                <a:spcPts val="600"/>
              </a:spcAft>
              <a:buFont typeface="Arial" panose="020B0604020202020204" pitchFamily="34" charset="0"/>
              <a:buChar char="•"/>
            </a:pPr>
            <a:r>
              <a:rPr lang="en-US" sz="2400" b="0" i="0" dirty="0">
                <a:solidFill>
                  <a:schemeClr val="tx2"/>
                </a:solidFill>
                <a:effectLst/>
                <a:latin typeface="Aptos" panose="020B0004020202020204" pitchFamily="34" charset="0"/>
              </a:rPr>
              <a:t>Is the route interesting/pleasant?</a:t>
            </a:r>
            <a:endParaRPr lang="en-US" sz="2400" dirty="0">
              <a:solidFill>
                <a:schemeClr val="tx2"/>
              </a:solidFill>
              <a:latin typeface="Aptos" panose="020B0004020202020204" pitchFamily="34" charset="0"/>
            </a:endParaRPr>
          </a:p>
          <a:p>
            <a:pPr indent="-228600">
              <a:lnSpc>
                <a:spcPct val="110000"/>
              </a:lnSpc>
              <a:spcAft>
                <a:spcPts val="600"/>
              </a:spcAft>
              <a:buFont typeface="Arial" panose="020B0604020202020204" pitchFamily="34" charset="0"/>
              <a:buChar char="•"/>
            </a:pPr>
            <a:r>
              <a:rPr lang="en-US" sz="2400" b="0" i="0" dirty="0">
                <a:solidFill>
                  <a:schemeClr val="tx2"/>
                </a:solidFill>
                <a:effectLst/>
                <a:latin typeface="Aptos" panose="020B0004020202020204" pitchFamily="34" charset="0"/>
              </a:rPr>
              <a:t>How will people return at the end of the walk?</a:t>
            </a:r>
            <a:endParaRPr lang="en-US" sz="2400" dirty="0">
              <a:solidFill>
                <a:schemeClr val="tx2"/>
              </a:solidFill>
              <a:latin typeface="Aptos" panose="020B0004020202020204" pitchFamily="34" charset="0"/>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Users">
            <a:extLst>
              <a:ext uri="{FF2B5EF4-FFF2-40B4-BE49-F238E27FC236}">
                <a16:creationId xmlns:a16="http://schemas.microsoft.com/office/drawing/2014/main" id="{0155A007-2AA1-AA4A-D4B8-D259EB7903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TextBox 3">
            <a:extLst>
              <a:ext uri="{FF2B5EF4-FFF2-40B4-BE49-F238E27FC236}">
                <a16:creationId xmlns:a16="http://schemas.microsoft.com/office/drawing/2014/main" id="{12257BEC-5476-AC32-FCC7-8109D22273FE}"/>
              </a:ext>
            </a:extLst>
          </p:cNvPr>
          <p:cNvSpPr txBox="1"/>
          <p:nvPr/>
        </p:nvSpPr>
        <p:spPr>
          <a:xfrm>
            <a:off x="220450" y="294126"/>
            <a:ext cx="7425413" cy="800219"/>
          </a:xfrm>
          <a:prstGeom prst="rect">
            <a:avLst/>
          </a:prstGeom>
          <a:noFill/>
        </p:spPr>
        <p:txBody>
          <a:bodyPr wrap="square" rtlCol="0">
            <a:spAutoFit/>
          </a:bodyPr>
          <a:lstStyle/>
          <a:p>
            <a:r>
              <a:rPr lang="en-US" sz="2800" b="1" i="0" dirty="0">
                <a:solidFill>
                  <a:srgbClr val="FF0000"/>
                </a:solidFill>
                <a:effectLst/>
                <a:latin typeface="Aptos" panose="020B0004020202020204" pitchFamily="34" charset="0"/>
              </a:rPr>
              <a:t>COMMITTEE ROLES AND RESPONSIBILITIES</a:t>
            </a:r>
          </a:p>
          <a:p>
            <a:endParaRPr lang="en-IE" dirty="0"/>
          </a:p>
        </p:txBody>
      </p:sp>
    </p:spTree>
    <p:extLst>
      <p:ext uri="{BB962C8B-B14F-4D97-AF65-F5344CB8AC3E}">
        <p14:creationId xmlns:p14="http://schemas.microsoft.com/office/powerpoint/2010/main" val="3746367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42A4A3-F72C-7B46-9362-F79EECC201BC}"/>
              </a:ext>
            </a:extLst>
          </p:cNvPr>
          <p:cNvPicPr>
            <a:picLocks noChangeAspect="1"/>
          </p:cNvPicPr>
          <p:nvPr/>
        </p:nvPicPr>
        <p:blipFill>
          <a:blip r:embed="rId2"/>
          <a:stretch>
            <a:fillRect/>
          </a:stretch>
        </p:blipFill>
        <p:spPr>
          <a:xfrm>
            <a:off x="942488" y="545725"/>
            <a:ext cx="4992642" cy="5925983"/>
          </a:xfrm>
          <a:prstGeom prst="rect">
            <a:avLst/>
          </a:prstGeom>
        </p:spPr>
      </p:pic>
      <p:pic>
        <p:nvPicPr>
          <p:cNvPr id="5" name="Picture 4" descr="A group of children standing on a dirt road&#10;&#10;Description automatically generated">
            <a:extLst>
              <a:ext uri="{FF2B5EF4-FFF2-40B4-BE49-F238E27FC236}">
                <a16:creationId xmlns:a16="http://schemas.microsoft.com/office/drawing/2014/main" id="{2D063E82-ABB0-9688-CA3A-2A39FE242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72" y="1473200"/>
            <a:ext cx="4992642" cy="3744481"/>
          </a:xfrm>
          <a:prstGeom prst="rect">
            <a:avLst/>
          </a:prstGeom>
        </p:spPr>
      </p:pic>
    </p:spTree>
    <p:extLst>
      <p:ext uri="{BB962C8B-B14F-4D97-AF65-F5344CB8AC3E}">
        <p14:creationId xmlns:p14="http://schemas.microsoft.com/office/powerpoint/2010/main" val="392484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9969DD1-B487-E739-A253-A6DEF230BF5B}"/>
              </a:ext>
            </a:extLst>
          </p:cNvPr>
          <p:cNvSpPr txBox="1"/>
          <p:nvPr/>
        </p:nvSpPr>
        <p:spPr>
          <a:xfrm>
            <a:off x="719505" y="1043396"/>
            <a:ext cx="5530989" cy="5641871"/>
          </a:xfrm>
          <a:prstGeom prst="rect">
            <a:avLst/>
          </a:prstGeom>
        </p:spPr>
        <p:txBody>
          <a:bodyPr vert="horz" lIns="91440" tIns="45720" rIns="91440" bIns="45720" rtlCol="0" anchor="ctr">
            <a:normAutofit lnSpcReduction="10000"/>
          </a:bodyPr>
          <a:lstStyle/>
          <a:p>
            <a:pPr>
              <a:lnSpc>
                <a:spcPct val="90000"/>
              </a:lnSpc>
              <a:spcAft>
                <a:spcPts val="600"/>
              </a:spcAft>
            </a:pPr>
            <a:endParaRPr lang="en-US" sz="2400" dirty="0">
              <a:solidFill>
                <a:schemeClr val="tx2"/>
              </a:solidFill>
              <a:effectLst/>
              <a:latin typeface="Aptos" panose="020B0004020202020204" pitchFamily="34" charset="0"/>
            </a:endParaRPr>
          </a:p>
          <a:p>
            <a:pPr>
              <a:lnSpc>
                <a:spcPct val="90000"/>
              </a:lnSpc>
              <a:spcAft>
                <a:spcPts val="600"/>
              </a:spcAft>
            </a:pPr>
            <a:r>
              <a:rPr lang="en-US" sz="2600" b="1" dirty="0">
                <a:solidFill>
                  <a:schemeClr val="tx2"/>
                </a:solidFill>
                <a:latin typeface="Aptos" panose="020B0004020202020204" pitchFamily="34" charset="0"/>
              </a:rPr>
              <a:t>FUNDRAISING</a:t>
            </a:r>
            <a:r>
              <a:rPr lang="en-US" sz="2600" b="1" i="0" dirty="0">
                <a:solidFill>
                  <a:schemeClr val="tx2"/>
                </a:solidFill>
                <a:effectLst/>
                <a:latin typeface="Aptos" panose="020B0004020202020204" pitchFamily="34" charset="0"/>
              </a:rPr>
              <a:t> COMMITTEE</a:t>
            </a:r>
          </a:p>
          <a:p>
            <a:pPr>
              <a:buFont typeface="Arial" panose="020B0604020202020204" pitchFamily="34" charset="0"/>
              <a:buChar char="•"/>
            </a:pPr>
            <a:r>
              <a:rPr lang="en-US" sz="2600" b="0" i="0" dirty="0">
                <a:solidFill>
                  <a:srgbClr val="000000"/>
                </a:solidFill>
                <a:effectLst/>
              </a:rPr>
              <a:t>How will the walk be advertised/promoted?</a:t>
            </a:r>
            <a:endParaRPr lang="en-US" sz="2600" dirty="0"/>
          </a:p>
          <a:p>
            <a:pPr>
              <a:buFont typeface="Arial" panose="020B0604020202020204" pitchFamily="34" charset="0"/>
              <a:buChar char="•"/>
            </a:pPr>
            <a:r>
              <a:rPr lang="en-US" sz="2600" b="0" i="0" dirty="0">
                <a:solidFill>
                  <a:srgbClr val="000000"/>
                </a:solidFill>
                <a:effectLst/>
              </a:rPr>
              <a:t>How will we fundraise? Do we need any resources for this?</a:t>
            </a:r>
          </a:p>
          <a:p>
            <a:endParaRPr lang="en-US" sz="2600" b="0" i="0" dirty="0">
              <a:solidFill>
                <a:srgbClr val="000000"/>
              </a:solidFill>
              <a:effectLst/>
            </a:endParaRPr>
          </a:p>
          <a:p>
            <a:pPr>
              <a:buFont typeface="Arial" panose="020B0604020202020204" pitchFamily="34" charset="0"/>
              <a:buChar char="•"/>
            </a:pPr>
            <a:endParaRPr lang="en-US" sz="2600" dirty="0">
              <a:solidFill>
                <a:srgbClr val="000000"/>
              </a:solidFill>
            </a:endParaRPr>
          </a:p>
          <a:p>
            <a:r>
              <a:rPr lang="en-US" sz="2600" b="1" i="0" dirty="0">
                <a:solidFill>
                  <a:schemeClr val="tx2"/>
                </a:solidFill>
                <a:effectLst/>
                <a:latin typeface="Aptos" panose="020B0004020202020204" pitchFamily="34" charset="0"/>
              </a:rPr>
              <a:t>EDUCATION COMMITTEE</a:t>
            </a:r>
          </a:p>
          <a:p>
            <a:pPr>
              <a:buFont typeface="Arial" panose="020B0604020202020204" pitchFamily="34" charset="0"/>
              <a:buChar char="•"/>
            </a:pPr>
            <a:r>
              <a:rPr lang="en-US" sz="2600" b="0" i="0" dirty="0">
                <a:solidFill>
                  <a:srgbClr val="000000"/>
                </a:solidFill>
                <a:effectLst/>
              </a:rPr>
              <a:t>How will the class raise awareness of the issue in the school?</a:t>
            </a:r>
            <a:endParaRPr lang="en-US" sz="2600" dirty="0"/>
          </a:p>
          <a:p>
            <a:pPr>
              <a:buFont typeface="Arial" panose="020B0604020202020204" pitchFamily="34" charset="0"/>
              <a:buChar char="•"/>
            </a:pPr>
            <a:r>
              <a:rPr lang="en-US" sz="2600" b="0" i="0" dirty="0">
                <a:solidFill>
                  <a:srgbClr val="000000"/>
                </a:solidFill>
                <a:effectLst/>
              </a:rPr>
              <a:t>Can we write something for the school bulletin? Talk to classes? Design posters?</a:t>
            </a:r>
            <a:endParaRPr lang="en-US" sz="2600" dirty="0"/>
          </a:p>
          <a:p>
            <a:endParaRPr lang="en-US" sz="2400" b="1" i="0" dirty="0">
              <a:solidFill>
                <a:schemeClr val="tx2"/>
              </a:solidFill>
              <a:effectLst/>
              <a:latin typeface="Aptos" panose="020B0004020202020204" pitchFamily="34" charset="0"/>
            </a:endParaRPr>
          </a:p>
          <a:p>
            <a:endParaRPr lang="en-US" sz="2400" dirty="0"/>
          </a:p>
          <a:p>
            <a:pPr>
              <a:lnSpc>
                <a:spcPct val="110000"/>
              </a:lnSpc>
              <a:spcAft>
                <a:spcPts val="600"/>
              </a:spcAft>
            </a:pPr>
            <a:endParaRPr lang="en-US" sz="2400" dirty="0">
              <a:solidFill>
                <a:schemeClr val="tx2"/>
              </a:solidFill>
              <a:effectLst/>
              <a:latin typeface="Aptos" panose="020B0004020202020204" pitchFamily="34" charset="0"/>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Users">
            <a:extLst>
              <a:ext uri="{FF2B5EF4-FFF2-40B4-BE49-F238E27FC236}">
                <a16:creationId xmlns:a16="http://schemas.microsoft.com/office/drawing/2014/main" id="{0155A007-2AA1-AA4A-D4B8-D259EB7903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852658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quare frame with colorful footprints on it&#10;&#10;Description automatically generated">
            <a:extLst>
              <a:ext uri="{FF2B5EF4-FFF2-40B4-BE49-F238E27FC236}">
                <a16:creationId xmlns:a16="http://schemas.microsoft.com/office/drawing/2014/main" id="{5888C535-43E3-E250-2DD3-A4209443859F}"/>
              </a:ext>
            </a:extLst>
          </p:cNvPr>
          <p:cNvPicPr>
            <a:picLocks noChangeAspect="1"/>
          </p:cNvPicPr>
          <p:nvPr/>
        </p:nvPicPr>
        <p:blipFill rotWithShape="1">
          <a:blip r:embed="rId2"/>
          <a:srcRect t="22901" b="20849"/>
          <a:stretch/>
        </p:blipFill>
        <p:spPr>
          <a:xfrm>
            <a:off x="20" y="1"/>
            <a:ext cx="12191979" cy="6858000"/>
          </a:xfrm>
          <a:prstGeom prst="rect">
            <a:avLst/>
          </a:prstGeom>
        </p:spPr>
      </p:pic>
    </p:spTree>
    <p:extLst>
      <p:ext uri="{BB962C8B-B14F-4D97-AF65-F5344CB8AC3E}">
        <p14:creationId xmlns:p14="http://schemas.microsoft.com/office/powerpoint/2010/main" val="2344615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Close-up of a pair of baby shoes&#10;&#10;Description automatically generated">
            <a:extLst>
              <a:ext uri="{FF2B5EF4-FFF2-40B4-BE49-F238E27FC236}">
                <a16:creationId xmlns:a16="http://schemas.microsoft.com/office/drawing/2014/main" id="{85E8347C-E59D-6BE7-71D0-748FA167D599}"/>
              </a:ext>
            </a:extLst>
          </p:cNvPr>
          <p:cNvPicPr>
            <a:picLocks noChangeAspect="1"/>
          </p:cNvPicPr>
          <p:nvPr/>
        </p:nvPicPr>
        <p:blipFill rotWithShape="1">
          <a:blip r:embed="rId2">
            <a:extLst>
              <a:ext uri="{28A0092B-C50C-407E-A947-70E740481C1C}">
                <a14:useLocalDpi xmlns:a14="http://schemas.microsoft.com/office/drawing/2010/main" val="0"/>
              </a:ext>
            </a:extLst>
          </a:blip>
          <a:srcRect t="7219" b="8195"/>
          <a:stretch/>
        </p:blipFill>
        <p:spPr>
          <a:xfrm>
            <a:off x="703182" y="2000497"/>
            <a:ext cx="4777381" cy="268726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FCEA3748-EA49-D5DA-1157-542FF2D68A8C}"/>
              </a:ext>
            </a:extLst>
          </p:cNvPr>
          <p:cNvSpPr txBox="1"/>
          <p:nvPr/>
        </p:nvSpPr>
        <p:spPr>
          <a:xfrm>
            <a:off x="6029980" y="1088377"/>
            <a:ext cx="5458838" cy="6114856"/>
          </a:xfrm>
          <a:prstGeom prst="rect">
            <a:avLst/>
          </a:prstGeom>
        </p:spPr>
        <p:txBody>
          <a:bodyPr vert="horz" lIns="91440" tIns="45720" rIns="91440" bIns="45720" rtlCol="0">
            <a:normAutofit/>
          </a:bodyPr>
          <a:lstStyle/>
          <a:p>
            <a:pPr>
              <a:lnSpc>
                <a:spcPct val="170000"/>
              </a:lnSpc>
              <a:spcAft>
                <a:spcPts val="600"/>
              </a:spcAft>
            </a:pPr>
            <a:r>
              <a:rPr lang="en-US" sz="2500" b="0" i="0" dirty="0">
                <a:effectLst/>
              </a:rPr>
              <a:t>Reflection in Groups</a:t>
            </a:r>
            <a:endParaRPr lang="en-US" sz="2500" dirty="0"/>
          </a:p>
          <a:p>
            <a:pPr indent="-228600">
              <a:lnSpc>
                <a:spcPct val="170000"/>
              </a:lnSpc>
              <a:spcAft>
                <a:spcPts val="600"/>
              </a:spcAft>
              <a:buFont typeface="Arial" panose="020B0604020202020204" pitchFamily="34" charset="0"/>
              <a:buChar char="•"/>
            </a:pPr>
            <a:r>
              <a:rPr lang="en-US" sz="2500" b="0" i="0" dirty="0">
                <a:effectLst/>
              </a:rPr>
              <a:t>A fact I learned</a:t>
            </a:r>
            <a:endParaRPr lang="en-US" sz="2500" dirty="0"/>
          </a:p>
          <a:p>
            <a:pPr indent="-228600">
              <a:lnSpc>
                <a:spcPct val="170000"/>
              </a:lnSpc>
              <a:spcAft>
                <a:spcPts val="600"/>
              </a:spcAft>
              <a:buFont typeface="Arial" panose="020B0604020202020204" pitchFamily="34" charset="0"/>
              <a:buChar char="•"/>
            </a:pPr>
            <a:r>
              <a:rPr lang="en-US" sz="2500" b="0" i="0" dirty="0">
                <a:effectLst/>
              </a:rPr>
              <a:t>Something I found interesting</a:t>
            </a:r>
            <a:endParaRPr lang="en-US" sz="2500" dirty="0"/>
          </a:p>
          <a:p>
            <a:pPr indent="-228600">
              <a:lnSpc>
                <a:spcPct val="170000"/>
              </a:lnSpc>
              <a:spcAft>
                <a:spcPts val="600"/>
              </a:spcAft>
              <a:buFont typeface="Arial" panose="020B0604020202020204" pitchFamily="34" charset="0"/>
              <a:buChar char="•"/>
            </a:pPr>
            <a:r>
              <a:rPr lang="en-US" sz="2500" b="0" i="0" dirty="0">
                <a:effectLst/>
              </a:rPr>
              <a:t>Something that surprised me</a:t>
            </a:r>
            <a:endParaRPr lang="en-US" sz="2500" dirty="0"/>
          </a:p>
          <a:p>
            <a:pPr indent="-228600">
              <a:lnSpc>
                <a:spcPct val="170000"/>
              </a:lnSpc>
              <a:spcAft>
                <a:spcPts val="600"/>
              </a:spcAft>
              <a:buFont typeface="Arial" panose="020B0604020202020204" pitchFamily="34" charset="0"/>
              <a:buChar char="•"/>
            </a:pPr>
            <a:r>
              <a:rPr lang="en-US" sz="2500" b="0" i="0" dirty="0">
                <a:effectLst/>
              </a:rPr>
              <a:t>A question I’m left with</a:t>
            </a:r>
            <a:endParaRPr lang="en-US" sz="2500" dirty="0"/>
          </a:p>
          <a:p>
            <a:pPr>
              <a:lnSpc>
                <a:spcPct val="170000"/>
              </a:lnSpc>
              <a:spcAft>
                <a:spcPts val="600"/>
              </a:spcAft>
            </a:pPr>
            <a:r>
              <a:rPr lang="en-US" sz="2500" b="0" i="0" dirty="0">
                <a:effectLst/>
              </a:rPr>
              <a:t>Feedback</a:t>
            </a:r>
          </a:p>
          <a:p>
            <a:pPr indent="-228600">
              <a:lnSpc>
                <a:spcPct val="170000"/>
              </a:lnSpc>
              <a:spcAft>
                <a:spcPts val="600"/>
              </a:spcAft>
              <a:buFont typeface="Arial" panose="020B0604020202020204" pitchFamily="34" charset="0"/>
              <a:buChar char="•"/>
            </a:pPr>
            <a:endParaRPr lang="en-US" sz="2500" dirty="0"/>
          </a:p>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40961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FCEA3748-EA49-D5DA-1157-542FF2D68A8C}"/>
              </a:ext>
            </a:extLst>
          </p:cNvPr>
          <p:cNvSpPr txBox="1"/>
          <p:nvPr/>
        </p:nvSpPr>
        <p:spPr>
          <a:xfrm>
            <a:off x="5913623" y="729547"/>
            <a:ext cx="5458838" cy="6114856"/>
          </a:xfrm>
          <a:prstGeom prst="rect">
            <a:avLst/>
          </a:prstGeom>
        </p:spPr>
        <p:txBody>
          <a:bodyPr vert="horz" lIns="91440" tIns="45720" rIns="91440" bIns="45720" rtlCol="0">
            <a:normAutofit fontScale="77500" lnSpcReduction="20000"/>
          </a:bodyPr>
          <a:lstStyle/>
          <a:p>
            <a:pPr>
              <a:lnSpc>
                <a:spcPct val="170000"/>
              </a:lnSpc>
              <a:spcAft>
                <a:spcPts val="600"/>
              </a:spcAft>
            </a:pPr>
            <a:r>
              <a:rPr lang="en-US" sz="2500" dirty="0"/>
              <a:t>Learning Journal</a:t>
            </a:r>
          </a:p>
          <a:p>
            <a:pPr marL="285750" indent="-285750">
              <a:lnSpc>
                <a:spcPct val="170000"/>
              </a:lnSpc>
              <a:buFont typeface="Arial" panose="020B0604020202020204" pitchFamily="34" charset="0"/>
              <a:buChar char="•"/>
            </a:pPr>
            <a:r>
              <a:rPr lang="en-US" sz="2500" b="0" i="0" dirty="0">
                <a:effectLst/>
                <a:latin typeface="YAFdtQi73Xs 0"/>
              </a:rPr>
              <a:t>How did you find the walk?</a:t>
            </a:r>
            <a:endParaRPr lang="en-US" sz="2500" dirty="0">
              <a:effectLst/>
              <a:latin typeface="YAFdtQi73Xs 0"/>
            </a:endParaRPr>
          </a:p>
          <a:p>
            <a:pPr marL="285750" indent="-285750">
              <a:lnSpc>
                <a:spcPct val="170000"/>
              </a:lnSpc>
              <a:buFont typeface="Arial" panose="020B0604020202020204" pitchFamily="34" charset="0"/>
              <a:buChar char="•"/>
            </a:pPr>
            <a:r>
              <a:rPr lang="en-US" sz="2500" b="0" i="0" dirty="0">
                <a:effectLst/>
                <a:latin typeface="YAFdtQi73Xs 0"/>
              </a:rPr>
              <a:t>How do you think you would feel if you had to do this every day?</a:t>
            </a:r>
            <a:endParaRPr lang="en-US" sz="2500" dirty="0">
              <a:effectLst/>
              <a:latin typeface="YAFdtQi73Xs 0"/>
            </a:endParaRPr>
          </a:p>
          <a:p>
            <a:pPr marL="285750" indent="-285750">
              <a:lnSpc>
                <a:spcPct val="170000"/>
              </a:lnSpc>
              <a:buFont typeface="Arial" panose="020B0604020202020204" pitchFamily="34" charset="0"/>
              <a:buChar char="•"/>
            </a:pPr>
            <a:r>
              <a:rPr lang="en-US" sz="2500" b="0" i="0" dirty="0">
                <a:effectLst/>
                <a:latin typeface="YAFdtQi73Xs 0"/>
              </a:rPr>
              <a:t>How does it make you feel now about your education? Has anything changed for you?</a:t>
            </a:r>
            <a:endParaRPr lang="en-US" sz="2500" dirty="0">
              <a:effectLst/>
              <a:latin typeface="YAFdtQi73Xs 0"/>
            </a:endParaRPr>
          </a:p>
          <a:p>
            <a:pPr marL="285750" indent="-285750">
              <a:lnSpc>
                <a:spcPct val="170000"/>
              </a:lnSpc>
              <a:buFont typeface="Arial" panose="020B0604020202020204" pitchFamily="34" charset="0"/>
              <a:buChar char="•"/>
            </a:pPr>
            <a:r>
              <a:rPr lang="en-US" sz="2500" b="0" i="0" dirty="0">
                <a:effectLst/>
                <a:latin typeface="YAFdtQi73Xs 0"/>
              </a:rPr>
              <a:t>What did the walk achieve?</a:t>
            </a:r>
            <a:endParaRPr lang="en-US" sz="2500" dirty="0">
              <a:effectLst/>
              <a:latin typeface="YAFdtQi73Xs 0"/>
            </a:endParaRPr>
          </a:p>
          <a:p>
            <a:pPr marL="285750" indent="-285750">
              <a:lnSpc>
                <a:spcPct val="170000"/>
              </a:lnSpc>
              <a:buFont typeface="Arial" panose="020B0604020202020204" pitchFamily="34" charset="0"/>
              <a:buChar char="•"/>
            </a:pPr>
            <a:r>
              <a:rPr lang="en-US" sz="2500" b="0" i="0" dirty="0">
                <a:effectLst/>
                <a:latin typeface="YAFdtQi73Xs 0"/>
              </a:rPr>
              <a:t>What new knowledge have you gained about the Global South?</a:t>
            </a:r>
            <a:endParaRPr lang="en-US" sz="2500" dirty="0">
              <a:effectLst/>
              <a:latin typeface="YAFdtQi73Xs 0"/>
            </a:endParaRPr>
          </a:p>
          <a:p>
            <a:pPr marL="285750" indent="-285750">
              <a:lnSpc>
                <a:spcPct val="170000"/>
              </a:lnSpc>
              <a:buFont typeface="Arial" panose="020B0604020202020204" pitchFamily="34" charset="0"/>
              <a:buChar char="•"/>
            </a:pPr>
            <a:r>
              <a:rPr lang="en-US" sz="2500" b="0" i="0" dirty="0">
                <a:effectLst/>
                <a:latin typeface="YAFdtQi73Xs 0"/>
              </a:rPr>
              <a:t>Can you think of any other actions you could take?</a:t>
            </a:r>
            <a:endParaRPr lang="en-US" sz="2500" dirty="0">
              <a:effectLst/>
              <a:latin typeface="YAFdtQi73Xs 0"/>
            </a:endParaRPr>
          </a:p>
          <a:p>
            <a:pPr marL="285750" indent="-285750">
              <a:lnSpc>
                <a:spcPct val="170000"/>
              </a:lnSpc>
              <a:buFont typeface="Arial" panose="020B0604020202020204" pitchFamily="34" charset="0"/>
              <a:buChar char="•"/>
            </a:pPr>
            <a:r>
              <a:rPr lang="en-US" sz="2500" b="0" i="0" dirty="0">
                <a:effectLst/>
                <a:latin typeface="YAFdtQi73Xs 0"/>
              </a:rPr>
              <a:t>How well did our planning sessions go?</a:t>
            </a:r>
            <a:endParaRPr lang="en-US" sz="2500" dirty="0">
              <a:effectLst/>
              <a:latin typeface="YAFdtQi73Xs 0"/>
            </a:endParaRPr>
          </a:p>
          <a:p>
            <a:pPr marL="285750" indent="-285750">
              <a:lnSpc>
                <a:spcPct val="170000"/>
              </a:lnSpc>
              <a:buFont typeface="Arial" panose="020B0604020202020204" pitchFamily="34" charset="0"/>
              <a:buChar char="•"/>
            </a:pPr>
            <a:r>
              <a:rPr lang="en-US" sz="2500" b="0" i="0" dirty="0">
                <a:effectLst/>
                <a:latin typeface="YAFdtQi73Xs 0"/>
              </a:rPr>
              <a:t>What could I/we have done differently?</a:t>
            </a:r>
            <a:endParaRPr lang="en-US" sz="2500" dirty="0">
              <a:effectLst/>
              <a:latin typeface="YAFdtQi73Xs 0"/>
            </a:endParaRPr>
          </a:p>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pic>
        <p:nvPicPr>
          <p:cNvPr id="5" name="Picture 4" descr="A group of children walking on a road&#10;&#10;Description automatically generated">
            <a:extLst>
              <a:ext uri="{FF2B5EF4-FFF2-40B4-BE49-F238E27FC236}">
                <a16:creationId xmlns:a16="http://schemas.microsoft.com/office/drawing/2014/main" id="{7FF8AECE-1B0E-4FE5-2C9F-F0A518244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35" y="1269237"/>
            <a:ext cx="5127583" cy="3845687"/>
          </a:xfrm>
          <a:prstGeom prst="rect">
            <a:avLst/>
          </a:prstGeom>
        </p:spPr>
      </p:pic>
    </p:spTree>
    <p:extLst>
      <p:ext uri="{BB962C8B-B14F-4D97-AF65-F5344CB8AC3E}">
        <p14:creationId xmlns:p14="http://schemas.microsoft.com/office/powerpoint/2010/main" val="2386673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CF77-EB98-AF5A-85E2-818A4673B1C6}"/>
              </a:ext>
            </a:extLst>
          </p:cNvPr>
          <p:cNvSpPr>
            <a:spLocks noGrp="1"/>
          </p:cNvSpPr>
          <p:nvPr>
            <p:ph type="title"/>
          </p:nvPr>
        </p:nvSpPr>
        <p:spPr>
          <a:xfrm>
            <a:off x="3765353" y="571241"/>
            <a:ext cx="3638550" cy="1325563"/>
          </a:xfrm>
        </p:spPr>
        <p:txBody>
          <a:bodyPr/>
          <a:lstStyle/>
          <a:p>
            <a:r>
              <a:rPr lang="en-IE" dirty="0"/>
              <a:t>What’s Next…</a:t>
            </a:r>
          </a:p>
        </p:txBody>
      </p:sp>
      <p:pic>
        <p:nvPicPr>
          <p:cNvPr id="5" name="Content Placeholder 4" descr="A group of people posing for a photo&#10;&#10;Description automatically generated">
            <a:extLst>
              <a:ext uri="{FF2B5EF4-FFF2-40B4-BE49-F238E27FC236}">
                <a16:creationId xmlns:a16="http://schemas.microsoft.com/office/drawing/2014/main" id="{EF341527-2718-8022-301C-AEFA25F9A3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3339" y="831850"/>
            <a:ext cx="3895724" cy="5194300"/>
          </a:xfrm>
          <a:effectLst/>
        </p:spPr>
      </p:pic>
      <p:pic>
        <p:nvPicPr>
          <p:cNvPr id="8" name="Picture 7" descr="A green line with red text&#10;&#10;Description automatically generated">
            <a:extLst>
              <a:ext uri="{FF2B5EF4-FFF2-40B4-BE49-F238E27FC236}">
                <a16:creationId xmlns:a16="http://schemas.microsoft.com/office/drawing/2014/main" id="{ABF5DBC2-EF51-102C-3A80-1CAD76C30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 y="571241"/>
            <a:ext cx="2805113" cy="1134594"/>
          </a:xfrm>
          <a:prstGeom prst="rect">
            <a:avLst/>
          </a:prstGeom>
        </p:spPr>
      </p:pic>
      <p:sp>
        <p:nvSpPr>
          <p:cNvPr id="9" name="TextBox 8">
            <a:extLst>
              <a:ext uri="{FF2B5EF4-FFF2-40B4-BE49-F238E27FC236}">
                <a16:creationId xmlns:a16="http://schemas.microsoft.com/office/drawing/2014/main" id="{CC9F4CCF-E252-91B6-14F7-B0105BED0919}"/>
              </a:ext>
            </a:extLst>
          </p:cNvPr>
          <p:cNvSpPr txBox="1"/>
          <p:nvPr/>
        </p:nvSpPr>
        <p:spPr>
          <a:xfrm>
            <a:off x="460178" y="2036212"/>
            <a:ext cx="6943725" cy="4524315"/>
          </a:xfrm>
          <a:prstGeom prst="rect">
            <a:avLst/>
          </a:prstGeom>
          <a:noFill/>
        </p:spPr>
        <p:txBody>
          <a:bodyPr wrap="square" rtlCol="0">
            <a:spAutoFit/>
          </a:bodyPr>
          <a:lstStyle/>
          <a:p>
            <a:r>
              <a:rPr lang="en-US" b="1" i="0" u="sng" dirty="0">
                <a:solidFill>
                  <a:srgbClr val="E70012"/>
                </a:solidFill>
                <a:effectLst/>
              </a:rPr>
              <a:t>VLM Schools Immersion </a:t>
            </a:r>
            <a:r>
              <a:rPr lang="en-US" b="1" i="0" u="sng" dirty="0" err="1">
                <a:solidFill>
                  <a:srgbClr val="E70012"/>
                </a:solidFill>
                <a:effectLst/>
              </a:rPr>
              <a:t>Programme</a:t>
            </a:r>
            <a:endParaRPr lang="en-US" b="1" i="0" u="sng" dirty="0">
              <a:solidFill>
                <a:srgbClr val="E70012"/>
              </a:solidFill>
              <a:effectLst/>
            </a:endParaRPr>
          </a:p>
          <a:p>
            <a:endParaRPr lang="en-US" dirty="0">
              <a:solidFill>
                <a:srgbClr val="E70012"/>
              </a:solidFill>
            </a:endParaRPr>
          </a:p>
          <a:p>
            <a:r>
              <a:rPr lang="en-US" b="0" i="0" dirty="0">
                <a:solidFill>
                  <a:srgbClr val="E70012"/>
                </a:solidFill>
                <a:effectLst/>
              </a:rPr>
              <a:t>This is a schools </a:t>
            </a:r>
            <a:r>
              <a:rPr lang="en-US" b="0" i="0" dirty="0" err="1">
                <a:solidFill>
                  <a:srgbClr val="E70012"/>
                </a:solidFill>
                <a:effectLst/>
              </a:rPr>
              <a:t>programme</a:t>
            </a:r>
            <a:r>
              <a:rPr lang="en-US" b="0" i="0" dirty="0">
                <a:solidFill>
                  <a:srgbClr val="E70012"/>
                </a:solidFill>
                <a:effectLst/>
              </a:rPr>
              <a:t> for 5th year students. It is a two-week long immersion trip to volunteer with one of our partner schools in the Global South. Participants stay in the community, fully immersed in the work of the Vincentian Fathers and/or Daughters of Charity.</a:t>
            </a:r>
          </a:p>
          <a:p>
            <a:endParaRPr lang="en-US" dirty="0">
              <a:solidFill>
                <a:srgbClr val="E70012"/>
              </a:solidFill>
            </a:endParaRPr>
          </a:p>
          <a:p>
            <a:r>
              <a:rPr lang="en-US" b="1" i="0" u="sng" dirty="0">
                <a:solidFill>
                  <a:srgbClr val="E70012"/>
                </a:solidFill>
                <a:effectLst/>
              </a:rPr>
              <a:t>Fundraise for VLM</a:t>
            </a:r>
          </a:p>
          <a:p>
            <a:endParaRPr lang="en-IE" dirty="0"/>
          </a:p>
          <a:p>
            <a:r>
              <a:rPr lang="en-US" b="0" i="0" dirty="0">
                <a:solidFill>
                  <a:srgbClr val="E70012"/>
                </a:solidFill>
                <a:effectLst/>
                <a:latin typeface="YAFdtQi73Xs 0"/>
              </a:rPr>
              <a:t>As a class or as individuals you can help to fundraise for VLM partner projects. Some ideas for fundraising include - </a:t>
            </a:r>
            <a:endParaRPr lang="en-US" dirty="0">
              <a:solidFill>
                <a:srgbClr val="E70012"/>
              </a:solidFill>
              <a:effectLst/>
              <a:latin typeface="YAFdtQi73Xs 0"/>
            </a:endParaRPr>
          </a:p>
          <a:p>
            <a:pPr>
              <a:buFont typeface="Arial" panose="020B0604020202020204" pitchFamily="34" charset="0"/>
              <a:buChar char="•"/>
            </a:pPr>
            <a:r>
              <a:rPr lang="en-US" b="0" i="0" dirty="0">
                <a:solidFill>
                  <a:srgbClr val="E70012"/>
                </a:solidFill>
                <a:effectLst/>
              </a:rPr>
              <a:t>Bake sale/coffee morning</a:t>
            </a:r>
            <a:endParaRPr lang="en-US" dirty="0"/>
          </a:p>
          <a:p>
            <a:pPr>
              <a:buFont typeface="Arial" panose="020B0604020202020204" pitchFamily="34" charset="0"/>
              <a:buChar char="•"/>
            </a:pPr>
            <a:r>
              <a:rPr lang="en-US" b="0" i="0" dirty="0">
                <a:solidFill>
                  <a:srgbClr val="E70012"/>
                </a:solidFill>
                <a:effectLst/>
              </a:rPr>
              <a:t>Sponsored sleepout</a:t>
            </a:r>
            <a:endParaRPr lang="en-US" dirty="0"/>
          </a:p>
          <a:p>
            <a:pPr>
              <a:buFont typeface="Arial" panose="020B0604020202020204" pitchFamily="34" charset="0"/>
              <a:buChar char="•"/>
            </a:pPr>
            <a:r>
              <a:rPr lang="en-US" b="0" i="0" dirty="0">
                <a:solidFill>
                  <a:srgbClr val="E70012"/>
                </a:solidFill>
                <a:effectLst/>
              </a:rPr>
              <a:t>Quiz night</a:t>
            </a:r>
            <a:endParaRPr lang="en-US" dirty="0"/>
          </a:p>
          <a:p>
            <a:pPr>
              <a:buFont typeface="Arial" panose="020B0604020202020204" pitchFamily="34" charset="0"/>
              <a:buChar char="•"/>
            </a:pPr>
            <a:r>
              <a:rPr lang="en-US" b="0" i="0" dirty="0">
                <a:solidFill>
                  <a:srgbClr val="E70012"/>
                </a:solidFill>
                <a:effectLst/>
              </a:rPr>
              <a:t>Raffle</a:t>
            </a:r>
            <a:endParaRPr lang="en-US" dirty="0"/>
          </a:p>
          <a:p>
            <a:endParaRPr lang="en-IE" dirty="0"/>
          </a:p>
        </p:txBody>
      </p:sp>
    </p:spTree>
    <p:extLst>
      <p:ext uri="{BB962C8B-B14F-4D97-AF65-F5344CB8AC3E}">
        <p14:creationId xmlns:p14="http://schemas.microsoft.com/office/powerpoint/2010/main" val="100560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DGs: A challenge for sustainability policy | Umweltbundesamt">
            <a:extLst>
              <a:ext uri="{FF2B5EF4-FFF2-40B4-BE49-F238E27FC236}">
                <a16:creationId xmlns:a16="http://schemas.microsoft.com/office/drawing/2014/main" id="{83A5FB94-159A-646F-384A-994CD8C986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1545" y="457200"/>
            <a:ext cx="982891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6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NDERSTANDING THE SDGS; GOAL 4 – By Israel Fugah – Move The World">
            <a:extLst>
              <a:ext uri="{FF2B5EF4-FFF2-40B4-BE49-F238E27FC236}">
                <a16:creationId xmlns:a16="http://schemas.microsoft.com/office/drawing/2014/main" id="{A960DF49-9690-28EF-0136-AA7EDF7FC9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4" r="2" b="2"/>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031" name="Group 103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32" name="Freeform: Shape 103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33" name="Group 103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34" name="Group 103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38" name="Freeform: Shape 103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35" name="Group 103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036" name="Freeform: Shape 103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Freeform: Shape 103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extBox 1">
            <a:extLst>
              <a:ext uri="{FF2B5EF4-FFF2-40B4-BE49-F238E27FC236}">
                <a16:creationId xmlns:a16="http://schemas.microsoft.com/office/drawing/2014/main" id="{907CDCF3-C200-88CE-5F18-B91FC84CD119}"/>
              </a:ext>
            </a:extLst>
          </p:cNvPr>
          <p:cNvSpPr txBox="1"/>
          <p:nvPr/>
        </p:nvSpPr>
        <p:spPr>
          <a:xfrm>
            <a:off x="367645" y="2227634"/>
            <a:ext cx="3007151" cy="1384995"/>
          </a:xfrm>
          <a:prstGeom prst="rect">
            <a:avLst/>
          </a:prstGeom>
          <a:noFill/>
        </p:spPr>
        <p:txBody>
          <a:bodyPr wrap="square" rtlCol="0">
            <a:spAutoFit/>
          </a:bodyPr>
          <a:lstStyle/>
          <a:p>
            <a:r>
              <a:rPr lang="en-IE" sz="2800" dirty="0">
                <a:solidFill>
                  <a:schemeClr val="bg1"/>
                </a:solidFill>
                <a:latin typeface="Grotesque" panose="020B0504020202020204" pitchFamily="34" charset="0"/>
              </a:rPr>
              <a:t>SUSTAINABLE DEVELOPMENT GOAL 4</a:t>
            </a:r>
          </a:p>
        </p:txBody>
      </p:sp>
    </p:spTree>
    <p:extLst>
      <p:ext uri="{BB962C8B-B14F-4D97-AF65-F5344CB8AC3E}">
        <p14:creationId xmlns:p14="http://schemas.microsoft.com/office/powerpoint/2010/main" val="49066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D80C6B-040A-B1DF-4BE8-5342F40D317B}"/>
              </a:ext>
            </a:extLst>
          </p:cNvPr>
          <p:cNvSpPr txBox="1"/>
          <p:nvPr/>
        </p:nvSpPr>
        <p:spPr>
          <a:xfrm>
            <a:off x="642938" y="642938"/>
            <a:ext cx="10904538" cy="4535488"/>
          </a:xfrm>
          <a:prstGeom prst="rect">
            <a:avLst/>
          </a:prstGeom>
          <a:noFill/>
        </p:spPr>
        <p:txBody>
          <a:bodyPr wrap="square" rtlCol="0" anchor="t">
            <a:normAutofit/>
          </a:bodyPr>
          <a:lstStyle/>
          <a:p>
            <a:pPr algn="just">
              <a:lnSpc>
                <a:spcPct val="150000"/>
              </a:lnSpc>
              <a:spcAft>
                <a:spcPts val="600"/>
              </a:spcAft>
            </a:pPr>
            <a:r>
              <a:rPr lang="en-US" sz="2800" b="1" dirty="0">
                <a:solidFill>
                  <a:srgbClr val="222222"/>
                </a:solidFill>
                <a:effectLst/>
                <a:latin typeface="Grotesque" panose="020B0504020202020204" pitchFamily="34" charset="0"/>
              </a:rPr>
              <a:t>“Education is the premise of progress, in every society, in every family. Literacy is a bridge from misery to hope. Education is a human right with immense power to transform. On its foundation rest the cornerstones of freedom, democracy, and sustainable human development.”</a:t>
            </a:r>
            <a:endParaRPr lang="en-US" sz="2800" b="0">
              <a:solidFill>
                <a:srgbClr val="222222"/>
              </a:solidFill>
              <a:effectLst/>
              <a:latin typeface="Grotesque" panose="020B0504020202020204" pitchFamily="34" charset="0"/>
            </a:endParaRPr>
          </a:p>
        </p:txBody>
      </p:sp>
      <p:sp>
        <p:nvSpPr>
          <p:cNvPr id="3" name="TextBox 2">
            <a:extLst>
              <a:ext uri="{FF2B5EF4-FFF2-40B4-BE49-F238E27FC236}">
                <a16:creationId xmlns:a16="http://schemas.microsoft.com/office/drawing/2014/main" id="{2C822A3C-8130-574A-CA8E-5DCC17999C52}"/>
              </a:ext>
            </a:extLst>
          </p:cNvPr>
          <p:cNvSpPr txBox="1"/>
          <p:nvPr/>
        </p:nvSpPr>
        <p:spPr>
          <a:xfrm>
            <a:off x="642938" y="5246688"/>
            <a:ext cx="10904538" cy="966788"/>
          </a:xfrm>
          <a:prstGeom prst="rect">
            <a:avLst/>
          </a:prstGeom>
          <a:noFill/>
        </p:spPr>
        <p:txBody>
          <a:bodyPr wrap="square" rtlCol="0" anchor="t">
            <a:normAutofit/>
          </a:bodyPr>
          <a:lstStyle/>
          <a:p>
            <a:pPr>
              <a:lnSpc>
                <a:spcPct val="90000"/>
              </a:lnSpc>
              <a:spcAft>
                <a:spcPts val="600"/>
              </a:spcAft>
            </a:pPr>
            <a:r>
              <a:rPr lang="en-IE" sz="2800">
                <a:latin typeface="Grotesque" panose="020B0504020202020204" pitchFamily="34" charset="0"/>
              </a:rPr>
              <a:t>Kofi Annan</a:t>
            </a:r>
          </a:p>
          <a:p>
            <a:pPr>
              <a:lnSpc>
                <a:spcPct val="90000"/>
              </a:lnSpc>
              <a:spcAft>
                <a:spcPts val="600"/>
              </a:spcAft>
            </a:pPr>
            <a:r>
              <a:rPr lang="en-IE" sz="2800">
                <a:latin typeface="Grotesque" panose="020B0504020202020204" pitchFamily="34" charset="0"/>
              </a:rPr>
              <a:t>Former UN Secretary General and Nobel Peace Laureate</a:t>
            </a:r>
          </a:p>
        </p:txBody>
      </p:sp>
    </p:spTree>
    <p:extLst>
      <p:ext uri="{BB962C8B-B14F-4D97-AF65-F5344CB8AC3E}">
        <p14:creationId xmlns:p14="http://schemas.microsoft.com/office/powerpoint/2010/main" val="362297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Understand Goal 4: Quality Education (Secondary)">
            <a:hlinkClick r:id="" action="ppaction://media"/>
            <a:extLst>
              <a:ext uri="{FF2B5EF4-FFF2-40B4-BE49-F238E27FC236}">
                <a16:creationId xmlns:a16="http://schemas.microsoft.com/office/drawing/2014/main" id="{ACA31203-5A2B-9D4E-8CD7-9041274D4A4C}"/>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2112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BB4537-7A67-B485-2442-FBAEBFBAAAC3}"/>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a:solidFill>
                  <a:srgbClr val="FFFFFF"/>
                </a:solidFill>
                <a:latin typeface="+mj-lt"/>
                <a:ea typeface="+mj-ea"/>
                <a:cs typeface="+mj-cs"/>
              </a:rPr>
              <a:t>THE RIGHT TO EDUCATION</a:t>
            </a:r>
          </a:p>
        </p:txBody>
      </p:sp>
      <p:sp>
        <p:nvSpPr>
          <p:cNvPr id="2" name="TextBox 1">
            <a:extLst>
              <a:ext uri="{FF2B5EF4-FFF2-40B4-BE49-F238E27FC236}">
                <a16:creationId xmlns:a16="http://schemas.microsoft.com/office/drawing/2014/main" id="{A1BEC731-0BB4-9BE8-11C0-85BD87C34403}"/>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2800" b="0" i="0" dirty="0">
                <a:effectLst/>
                <a:latin typeface="Grotesque" panose="020B0504020202020204" pitchFamily="34" charset="0"/>
              </a:rPr>
              <a:t>The </a:t>
            </a:r>
            <a:r>
              <a:rPr lang="en-US" sz="2800" b="0" i="0" strike="noStrike" dirty="0">
                <a:effectLst/>
                <a:latin typeface="Grotesque" panose="020B0504020202020204" pitchFamily="34" charset="0"/>
              </a:rPr>
              <a:t>Universal Declaration of Human Rights</a:t>
            </a:r>
            <a:r>
              <a:rPr lang="en-US" sz="2800" b="0" i="0" dirty="0">
                <a:effectLst/>
                <a:latin typeface="Grotesque" panose="020B0504020202020204" pitchFamily="34" charset="0"/>
              </a:rPr>
              <a:t> affirms that education is a fundamental human right for everyone</a:t>
            </a:r>
            <a:r>
              <a:rPr lang="en-US" sz="2800" dirty="0">
                <a:latin typeface="Grotesque" panose="020B0504020202020204" pitchFamily="34" charset="0"/>
              </a:rPr>
              <a:t>.</a:t>
            </a:r>
          </a:p>
          <a:p>
            <a:pPr indent="-228600">
              <a:lnSpc>
                <a:spcPct val="90000"/>
              </a:lnSpc>
              <a:spcAft>
                <a:spcPts val="600"/>
              </a:spcAft>
              <a:buFont typeface="Arial" panose="020B0604020202020204" pitchFamily="34" charset="0"/>
              <a:buChar char="•"/>
            </a:pPr>
            <a:endParaRPr lang="en-US" sz="2800" b="0" i="0" dirty="0">
              <a:effectLst/>
              <a:latin typeface="Grotesque" panose="020B0504020202020204" pitchFamily="34" charset="0"/>
            </a:endParaRPr>
          </a:p>
          <a:p>
            <a:pPr>
              <a:lnSpc>
                <a:spcPct val="90000"/>
              </a:lnSpc>
              <a:spcAft>
                <a:spcPts val="600"/>
              </a:spcAft>
            </a:pPr>
            <a:r>
              <a:rPr lang="en-US" sz="2800" b="0" i="0" dirty="0">
                <a:effectLst/>
                <a:latin typeface="Grotesque" panose="020B0504020202020204" pitchFamily="34" charset="0"/>
              </a:rPr>
              <a:t>Increasing access to education can improve the overall health and longevity of a society, grow economies, and even combat climate change.</a:t>
            </a:r>
          </a:p>
          <a:p>
            <a:pPr>
              <a:lnSpc>
                <a:spcPct val="90000"/>
              </a:lnSpc>
              <a:spcAft>
                <a:spcPts val="600"/>
              </a:spcAft>
            </a:pPr>
            <a:endParaRPr lang="en-US" sz="2800" dirty="0">
              <a:latin typeface="Grotesque" panose="020B0504020202020204" pitchFamily="34" charset="0"/>
            </a:endParaRPr>
          </a:p>
          <a:p>
            <a:pPr>
              <a:lnSpc>
                <a:spcPct val="90000"/>
              </a:lnSpc>
              <a:spcAft>
                <a:spcPts val="600"/>
              </a:spcAft>
            </a:pPr>
            <a:r>
              <a:rPr lang="en-US" sz="2800" b="0" i="0" dirty="0">
                <a:effectLst/>
                <a:latin typeface="Grotesque" panose="020B0504020202020204" pitchFamily="34" charset="0"/>
              </a:rPr>
              <a:t>But many children still do not have the opportunity to learn, especially if they live in poverty or are girls.</a:t>
            </a:r>
          </a:p>
          <a:p>
            <a:pPr indent="-228600">
              <a:lnSpc>
                <a:spcPct val="90000"/>
              </a:lnSpc>
              <a:spcAft>
                <a:spcPts val="600"/>
              </a:spcAft>
              <a:buFont typeface="Arial" panose="020B0604020202020204" pitchFamily="34" charset="0"/>
              <a:buChar char="•"/>
            </a:pPr>
            <a:endParaRPr lang="en-US" sz="2800" dirty="0">
              <a:latin typeface="Grotesque" panose="020B0504020202020204" pitchFamily="34" charset="0"/>
            </a:endParaRPr>
          </a:p>
        </p:txBody>
      </p:sp>
    </p:spTree>
    <p:extLst>
      <p:ext uri="{BB962C8B-B14F-4D97-AF65-F5344CB8AC3E}">
        <p14:creationId xmlns:p14="http://schemas.microsoft.com/office/powerpoint/2010/main" val="151101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5242B678-9F90-61CE-B8C5-91F8C49A8559}"/>
              </a:ext>
            </a:extLst>
          </p:cNvPr>
          <p:cNvSpPr txBox="1"/>
          <p:nvPr/>
        </p:nvSpPr>
        <p:spPr>
          <a:xfrm>
            <a:off x="479394" y="1070800"/>
            <a:ext cx="3939688" cy="558312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7200" kern="1200" dirty="0">
                <a:solidFill>
                  <a:schemeClr val="tx1"/>
                </a:solidFill>
                <a:latin typeface="+mj-lt"/>
                <a:ea typeface="+mj-ea"/>
                <a:cs typeface="+mj-cs"/>
              </a:rPr>
              <a:t>WALKING DEBATE</a:t>
            </a:r>
          </a:p>
          <a:p>
            <a:pPr algn="r">
              <a:lnSpc>
                <a:spcPct val="90000"/>
              </a:lnSpc>
              <a:spcBef>
                <a:spcPct val="0"/>
              </a:spcBef>
              <a:spcAft>
                <a:spcPts val="600"/>
              </a:spcAft>
            </a:pPr>
            <a:endParaRPr lang="en-US" sz="7200" kern="1200" dirty="0">
              <a:solidFill>
                <a:schemeClr val="tx1"/>
              </a:solidFill>
              <a:latin typeface="+mj-lt"/>
              <a:ea typeface="+mj-ea"/>
              <a:cs typeface="+mj-cs"/>
            </a:endParaRPr>
          </a:p>
        </p:txBody>
      </p:sp>
      <p:cxnSp>
        <p:nvCxnSpPr>
          <p:cNvPr id="14" name="Straight Connector 1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5" name="TextBox 2">
            <a:extLst>
              <a:ext uri="{FF2B5EF4-FFF2-40B4-BE49-F238E27FC236}">
                <a16:creationId xmlns:a16="http://schemas.microsoft.com/office/drawing/2014/main" id="{08B9D8D2-50C0-8B8C-3A75-3200EFD43B55}"/>
              </a:ext>
            </a:extLst>
          </p:cNvPr>
          <p:cNvGraphicFramePr/>
          <p:nvPr>
            <p:extLst>
              <p:ext uri="{D42A27DB-BD31-4B8C-83A1-F6EECF244321}">
                <p14:modId xmlns:p14="http://schemas.microsoft.com/office/powerpoint/2010/main" val="248202773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15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6887-0572-939D-61DF-417F6B32D835}"/>
              </a:ext>
            </a:extLst>
          </p:cNvPr>
          <p:cNvSpPr>
            <a:spLocks noGrp="1"/>
          </p:cNvSpPr>
          <p:nvPr>
            <p:ph type="title"/>
          </p:nvPr>
        </p:nvSpPr>
        <p:spPr>
          <a:xfrm>
            <a:off x="839788" y="0"/>
            <a:ext cx="3932237" cy="1019175"/>
          </a:xfrm>
        </p:spPr>
        <p:txBody>
          <a:bodyPr/>
          <a:lstStyle/>
          <a:p>
            <a:r>
              <a:rPr lang="en-IE" dirty="0"/>
              <a:t>Re-cap</a:t>
            </a:r>
          </a:p>
        </p:txBody>
      </p:sp>
      <p:pic>
        <p:nvPicPr>
          <p:cNvPr id="6" name="Picture Placeholder 5">
            <a:extLst>
              <a:ext uri="{FF2B5EF4-FFF2-40B4-BE49-F238E27FC236}">
                <a16:creationId xmlns:a16="http://schemas.microsoft.com/office/drawing/2014/main" id="{E0414B70-54FB-CCFB-D2BF-376642949ED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94" r="2594"/>
          <a:stretch/>
        </p:blipFill>
        <p:spPr/>
      </p:pic>
      <p:sp>
        <p:nvSpPr>
          <p:cNvPr id="4" name="Text Placeholder 3">
            <a:extLst>
              <a:ext uri="{FF2B5EF4-FFF2-40B4-BE49-F238E27FC236}">
                <a16:creationId xmlns:a16="http://schemas.microsoft.com/office/drawing/2014/main" id="{E0ADE68E-C533-9F63-C2E0-A44A6C158486}"/>
              </a:ext>
            </a:extLst>
          </p:cNvPr>
          <p:cNvSpPr>
            <a:spLocks noGrp="1"/>
          </p:cNvSpPr>
          <p:nvPr>
            <p:ph type="body" sz="half" idx="2"/>
          </p:nvPr>
        </p:nvSpPr>
        <p:spPr>
          <a:xfrm>
            <a:off x="839788" y="1142805"/>
            <a:ext cx="3932237" cy="4278313"/>
          </a:xfrm>
        </p:spPr>
        <p:txBody>
          <a:bodyPr>
            <a:noAutofit/>
          </a:bodyPr>
          <a:lstStyle/>
          <a:p>
            <a:r>
              <a:rPr lang="en-IE" sz="1800" dirty="0">
                <a:latin typeface="Aptos" panose="020B0004020202020204" pitchFamily="34" charset="0"/>
              </a:rPr>
              <a:t>Introduction to ‘Walk in their Shoes’</a:t>
            </a:r>
          </a:p>
          <a:p>
            <a:endParaRPr lang="en-IE" sz="1800" dirty="0">
              <a:latin typeface="Aptos" panose="020B0004020202020204" pitchFamily="34" charset="0"/>
            </a:endParaRPr>
          </a:p>
          <a:p>
            <a:r>
              <a:rPr lang="en-IE" sz="1800" dirty="0">
                <a:latin typeface="Aptos" panose="020B0004020202020204" pitchFamily="34" charset="0"/>
              </a:rPr>
              <a:t>SDG 4 – Quality Education is one of the UN Sustainable Development Goals</a:t>
            </a:r>
          </a:p>
          <a:p>
            <a:endParaRPr lang="en-IE" sz="1800" dirty="0">
              <a:latin typeface="Aptos" panose="020B0004020202020204" pitchFamily="34" charset="0"/>
            </a:endParaRPr>
          </a:p>
          <a:p>
            <a:r>
              <a:rPr lang="en-US" sz="1800" b="0" i="0" dirty="0">
                <a:solidFill>
                  <a:srgbClr val="212121"/>
                </a:solidFill>
                <a:effectLst/>
                <a:latin typeface="Aptos" panose="020B0004020202020204" pitchFamily="34" charset="0"/>
              </a:rPr>
              <a:t>SDG4 is a commitment to "ensure inclusive and equitable quality education and promote lifelong learning opportunities for all." </a:t>
            </a:r>
          </a:p>
          <a:p>
            <a:r>
              <a:rPr lang="en-US" sz="1800" b="0" i="0" dirty="0">
                <a:solidFill>
                  <a:srgbClr val="212121"/>
                </a:solidFill>
                <a:effectLst/>
                <a:latin typeface="Aptos" panose="020B0004020202020204" pitchFamily="34" charset="0"/>
              </a:rPr>
              <a:t>This goal is a pivotal driver for positive change, emphasizing the transformative power of education in fostering a sustainable and equitable world.</a:t>
            </a:r>
          </a:p>
          <a:p>
            <a:endParaRPr lang="en-US" sz="1800" dirty="0">
              <a:solidFill>
                <a:srgbClr val="212121"/>
              </a:solidFill>
              <a:latin typeface="Aptos" panose="020B0004020202020204" pitchFamily="34" charset="0"/>
            </a:endParaRPr>
          </a:p>
          <a:p>
            <a:r>
              <a:rPr lang="en-US" sz="1800" dirty="0">
                <a:solidFill>
                  <a:srgbClr val="212121"/>
                </a:solidFill>
                <a:latin typeface="Aptos" panose="020B0004020202020204" pitchFamily="34" charset="0"/>
              </a:rPr>
              <a:t>Walking Debate</a:t>
            </a:r>
            <a:endParaRPr lang="en-IE" sz="1800" dirty="0">
              <a:latin typeface="Aptos" panose="020B0004020202020204" pitchFamily="34" charset="0"/>
            </a:endParaRPr>
          </a:p>
        </p:txBody>
      </p:sp>
    </p:spTree>
    <p:extLst>
      <p:ext uri="{BB962C8B-B14F-4D97-AF65-F5344CB8AC3E}">
        <p14:creationId xmlns:p14="http://schemas.microsoft.com/office/powerpoint/2010/main" val="2289787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2350</TotalTime>
  <Words>968</Words>
  <Application>Microsoft Office PowerPoint</Application>
  <PresentationFormat>Widescreen</PresentationFormat>
  <Paragraphs>136</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Re-cap</vt:lpstr>
      <vt:lpstr>PowerPoint Presentation</vt:lpstr>
      <vt:lpstr>BARRIERS TO EDUCATION IN GLOBAL SOUTH</vt:lpstr>
      <vt:lpstr>PowerPoint Presentation</vt:lpstr>
      <vt:lpstr>PowerPoint Presentation</vt:lpstr>
      <vt:lpstr>PowerPoint Presentation</vt:lpstr>
      <vt:lpstr>Questions</vt:lpstr>
      <vt:lpstr>Benefits of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Vincentian Lay Missionaries</dc:creator>
  <cp:lastModifiedBy>Maddy VLM</cp:lastModifiedBy>
  <cp:revision>2</cp:revision>
  <dcterms:created xsi:type="dcterms:W3CDTF">2023-11-14T20:37:52Z</dcterms:created>
  <dcterms:modified xsi:type="dcterms:W3CDTF">2025-01-03T11:28:24Z</dcterms:modified>
</cp:coreProperties>
</file>